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4"/>
  </p:sldMasterIdLst>
  <p:notesMasterIdLst>
    <p:notesMasterId r:id="rId42"/>
  </p:notesMasterIdLst>
  <p:sldIdLst>
    <p:sldId id="300" r:id="rId5"/>
    <p:sldId id="302" r:id="rId6"/>
    <p:sldId id="375" r:id="rId7"/>
    <p:sldId id="373" r:id="rId8"/>
    <p:sldId id="374" r:id="rId9"/>
    <p:sldId id="381" r:id="rId10"/>
    <p:sldId id="382" r:id="rId11"/>
    <p:sldId id="348" r:id="rId12"/>
    <p:sldId id="376" r:id="rId13"/>
    <p:sldId id="338" r:id="rId14"/>
    <p:sldId id="349" r:id="rId15"/>
    <p:sldId id="316" r:id="rId16"/>
    <p:sldId id="378" r:id="rId17"/>
    <p:sldId id="350" r:id="rId18"/>
    <p:sldId id="353" r:id="rId19"/>
    <p:sldId id="383" r:id="rId20"/>
    <p:sldId id="379" r:id="rId21"/>
    <p:sldId id="351" r:id="rId22"/>
    <p:sldId id="384" r:id="rId23"/>
    <p:sldId id="358" r:id="rId24"/>
    <p:sldId id="370" r:id="rId25"/>
    <p:sldId id="360" r:id="rId26"/>
    <p:sldId id="354" r:id="rId27"/>
    <p:sldId id="361" r:id="rId28"/>
    <p:sldId id="355" r:id="rId29"/>
    <p:sldId id="362" r:id="rId30"/>
    <p:sldId id="356" r:id="rId31"/>
    <p:sldId id="363" r:id="rId32"/>
    <p:sldId id="365" r:id="rId33"/>
    <p:sldId id="364" r:id="rId34"/>
    <p:sldId id="366" r:id="rId35"/>
    <p:sldId id="367" r:id="rId36"/>
    <p:sldId id="368" r:id="rId37"/>
    <p:sldId id="380" r:id="rId38"/>
    <p:sldId id="352" r:id="rId39"/>
    <p:sldId id="357" r:id="rId40"/>
    <p:sldId id="303" r:id="rId41"/>
  </p:sldIdLst>
  <p:sldSz cx="10691813" cy="7559675"/>
  <p:notesSz cx="6797675" cy="9926638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367">
          <p15:clr>
            <a:srgbClr val="A4A3A4"/>
          </p15:clr>
        </p15:guide>
        <p15:guide id="3" pos="3458" userDrawn="1">
          <p15:clr>
            <a:srgbClr val="A4A3A4"/>
          </p15:clr>
        </p15:guide>
        <p15:guide id="4" orient="horz" pos="2358" userDrawn="1">
          <p15:clr>
            <a:srgbClr val="A4A3A4"/>
          </p15:clr>
        </p15:guide>
        <p15:guide id="5" orient="horz" pos="1156" userDrawn="1">
          <p15:clr>
            <a:srgbClr val="A4A3A4"/>
          </p15:clr>
        </p15:guide>
        <p15:guide id="6" orient="horz" pos="455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00"/>
    <a:srgbClr val="8FAADC"/>
    <a:srgbClr val="FBE5D6"/>
    <a:srgbClr val="0B3665"/>
    <a:srgbClr val="6EACC8"/>
    <a:srgbClr val="FF9900"/>
    <a:srgbClr val="3399FF"/>
    <a:srgbClr val="2D6BDB"/>
    <a:srgbClr val="1E51AE"/>
    <a:srgbClr val="0F2A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186" autoAdjust="0"/>
    <p:restoredTop sz="95090" autoAdjust="0"/>
  </p:normalViewPr>
  <p:slideViewPr>
    <p:cSldViewPr snapToGrid="0" showGuides="1">
      <p:cViewPr varScale="1">
        <p:scale>
          <a:sx n="99" d="100"/>
          <a:sy n="99" d="100"/>
        </p:scale>
        <p:origin x="504" y="72"/>
      </p:cViewPr>
      <p:guideLst>
        <p:guide pos="3367"/>
        <p:guide pos="3458"/>
        <p:guide orient="horz" pos="2358"/>
        <p:guide orient="horz" pos="1156"/>
        <p:guide orient="horz" pos="4558"/>
      </p:guideLst>
    </p:cSldViewPr>
  </p:slideViewPr>
  <p:outlineViewPr>
    <p:cViewPr>
      <p:scale>
        <a:sx n="33" d="100"/>
        <a:sy n="33" d="100"/>
      </p:scale>
      <p:origin x="0" y="-1494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48A9AF-572E-4872-BEC0-7C4F79FCE70F}" type="datetimeFigureOut">
              <a:rPr lang="ko-KR" altLang="en-US" smtClean="0"/>
              <a:t>2025-07-07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030288" y="1241425"/>
            <a:ext cx="4737100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24670A-C086-4EFE-B9A5-EA1DDAEA46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14978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24670A-C086-4EFE-B9A5-EA1DDAEA4646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32513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24670A-C086-4EFE-B9A5-EA1DDAEA4646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3233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CF36E1-D5E5-90CB-233F-F4A2146129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46F1740-A87D-0DE2-DF65-2311719FA9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972D83C-D96E-55AB-DF32-91BD5BE347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8A2CBD6-93E8-BCB3-4285-D5D5B6CE36F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24670A-C086-4EFE-B9A5-EA1DDAEA4646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86260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24670A-C086-4EFE-B9A5-EA1DDAEA4646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68540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A52349-E479-EDC7-21C7-259CC78866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BDDDB2F-8BBF-9971-D218-725670194A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F96CF92-BD09-07ED-9F83-3837162820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8C6A6CB-01FF-B1E7-5FBC-FAA211762C7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24670A-C086-4EFE-B9A5-EA1DDAEA4646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16063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D7C6C2-96EE-28B2-4597-F2F75298B8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00A2459-042E-7D09-6154-9D96445E7F4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1FCABFB-5A8D-1003-F989-93747668F3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altLang="ko-KR" dirty="0"/>
              <a:t>[RT-DETR</a:t>
            </a:r>
            <a:r>
              <a:rPr lang="ko-KR" altLang="en-US" dirty="0"/>
              <a:t>을 비교 모델로 선정한 이유</a:t>
            </a:r>
            <a:r>
              <a:rPr lang="en-US" altLang="ko-KR" dirty="0"/>
              <a:t>]</a:t>
            </a:r>
          </a:p>
          <a:p>
            <a:pPr marL="0" indent="0">
              <a:buFontTx/>
              <a:buNone/>
            </a:pPr>
            <a:r>
              <a:rPr lang="en-US" altLang="ko-KR" dirty="0"/>
              <a:t>- </a:t>
            </a:r>
            <a:r>
              <a:rPr lang="ko-KR" altLang="en-US" dirty="0"/>
              <a:t>기준모델인 </a:t>
            </a:r>
            <a:r>
              <a:rPr lang="en-US" altLang="ko-KR" dirty="0"/>
              <a:t>YOLO</a:t>
            </a:r>
            <a:r>
              <a:rPr lang="ko-KR" altLang="en-US" dirty="0"/>
              <a:t>는 </a:t>
            </a:r>
            <a:r>
              <a:rPr lang="en-US" altLang="ko-KR" dirty="0"/>
              <a:t>CNN </a:t>
            </a:r>
            <a:r>
              <a:rPr lang="ko-KR" altLang="en-US" dirty="0"/>
              <a:t>기반의 대표적인 </a:t>
            </a:r>
            <a:r>
              <a:rPr lang="ko-KR" altLang="en-US" dirty="0" err="1"/>
              <a:t>객체검출</a:t>
            </a:r>
            <a:r>
              <a:rPr lang="ko-KR" altLang="en-US" dirty="0"/>
              <a:t> 모델이고</a:t>
            </a:r>
            <a:r>
              <a:rPr lang="en-US" altLang="ko-KR" dirty="0"/>
              <a:t>, RT-DETR</a:t>
            </a:r>
            <a:r>
              <a:rPr lang="ko-KR" altLang="en-US" dirty="0"/>
              <a:t>은 대표적인 </a:t>
            </a:r>
            <a:r>
              <a:rPr lang="en-US" altLang="ko-KR" dirty="0"/>
              <a:t>Transformer </a:t>
            </a:r>
            <a:r>
              <a:rPr lang="ko-KR" altLang="en-US" dirty="0"/>
              <a:t>기반 객체 검출 모델임</a:t>
            </a:r>
            <a:r>
              <a:rPr lang="en-US" altLang="ko-KR" dirty="0"/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dirty="0"/>
              <a:t>- RT-DETR</a:t>
            </a:r>
            <a:r>
              <a:rPr lang="ko-KR" altLang="en-US" dirty="0"/>
              <a:t>은 전역적 특징 학습 기반의 높은 정확도와 정밀한 예측 능력으로 인해 미세 불량이나 복잡한 패턴의 불량 검출에 있어 강점을 가짐</a:t>
            </a:r>
            <a:r>
              <a:rPr lang="en-US" altLang="ko-KR" dirty="0"/>
              <a:t>.</a:t>
            </a:r>
            <a:endParaRPr lang="ko-KR" alt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dirty="0"/>
              <a:t>- </a:t>
            </a:r>
            <a:r>
              <a:rPr lang="ko-KR" altLang="en-US" dirty="0"/>
              <a:t>그러나 상대적으로 높은 </a:t>
            </a:r>
            <a:r>
              <a:rPr lang="ko-KR" altLang="en-US" dirty="0" err="1"/>
              <a:t>연산량과</a:t>
            </a:r>
            <a:r>
              <a:rPr lang="ko-KR" altLang="en-US" dirty="0"/>
              <a:t> 메모리 사용량으로 인해</a:t>
            </a:r>
            <a:r>
              <a:rPr lang="en-US" altLang="ko-KR" dirty="0"/>
              <a:t>, YOLOv11 </a:t>
            </a:r>
            <a:r>
              <a:rPr lang="ko-KR" altLang="en-US" dirty="0"/>
              <a:t>대비 다소 불리한 측면이 존재함</a:t>
            </a:r>
          </a:p>
          <a:p>
            <a:pPr marL="0" indent="0">
              <a:buFontTx/>
              <a:buNone/>
            </a:pPr>
            <a:r>
              <a:rPr lang="en-US" altLang="ko-KR" dirty="0"/>
              <a:t>- </a:t>
            </a:r>
            <a:r>
              <a:rPr lang="ko-KR" altLang="en-US" dirty="0"/>
              <a:t>따라서</a:t>
            </a:r>
            <a:r>
              <a:rPr lang="en-US" altLang="ko-KR" dirty="0"/>
              <a:t>, </a:t>
            </a:r>
            <a:r>
              <a:rPr lang="ko-KR" altLang="en-US" dirty="0"/>
              <a:t>본 연구에서는 </a:t>
            </a:r>
            <a:r>
              <a:rPr lang="en-US" altLang="ko-KR" dirty="0"/>
              <a:t>RT-DETR</a:t>
            </a:r>
            <a:r>
              <a:rPr lang="ko-KR" altLang="en-US" dirty="0"/>
              <a:t>을 비교 모델로 설정하여</a:t>
            </a:r>
            <a:r>
              <a:rPr lang="en-US" altLang="ko-KR" dirty="0"/>
              <a:t>, YOLOv11</a:t>
            </a:r>
            <a:r>
              <a:rPr lang="ko-KR" altLang="en-US" dirty="0"/>
              <a:t>과의 정량적 성능 비교를 통해 최적 모델을 도출하고자 함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455C59D-1A85-977E-DAD1-B596B2571A6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24670A-C086-4EFE-B9A5-EA1DDAEA4646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16345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193F44-94A9-B9F2-C032-CD20984E03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2BB1437-4392-AC8D-3EA7-03BEB17C4E1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76C6A58-DAD3-34F3-AF58-5F9813F975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2F5B941-BADB-3741-6440-37C1205E86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24670A-C086-4EFE-B9A5-EA1DDAEA4646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39110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1914D6-3792-CE7B-F651-6CDED360C3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E2AD240-5913-53CB-2DD2-C267E70055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4C54D22-A03E-3645-F1C7-A9F57524F1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한양신명조"/>
              </a:rPr>
              <a:t>- CSFF: </a:t>
            </a:r>
            <a:r>
              <a:rPr lang="ko-KR" altLang="en-US" sz="1200" dirty="0"/>
              <a:t>서로 다른 스케일</a:t>
            </a:r>
            <a:r>
              <a:rPr lang="en-US" altLang="ko-KR" sz="1200" dirty="0"/>
              <a:t>(</a:t>
            </a:r>
            <a:r>
              <a:rPr lang="ko-KR" altLang="en-US" sz="1200" dirty="0"/>
              <a:t>해상도</a:t>
            </a:r>
            <a:r>
              <a:rPr lang="en-US" altLang="ko-KR" sz="1200" dirty="0"/>
              <a:t>)</a:t>
            </a:r>
            <a:r>
              <a:rPr lang="ko-KR" altLang="en-US" sz="1200" dirty="0"/>
              <a:t>의 </a:t>
            </a:r>
            <a:r>
              <a:rPr lang="en-US" altLang="ko-KR" sz="1200" dirty="0"/>
              <a:t>feature</a:t>
            </a:r>
            <a:r>
              <a:rPr lang="ko-KR" altLang="en-US" sz="1200" dirty="0"/>
              <a:t>들을 융합하여</a:t>
            </a:r>
            <a:r>
              <a:rPr lang="en-US" altLang="ko-KR" sz="1200" dirty="0"/>
              <a:t>, </a:t>
            </a:r>
            <a:r>
              <a:rPr lang="ko-KR" altLang="en-US" sz="1200" dirty="0"/>
              <a:t>각 해상도의 정보를 보완적으로 사용하는 기법</a:t>
            </a:r>
            <a:endParaRPr lang="en-US" altLang="ko-KR" sz="1200" dirty="0"/>
          </a:p>
          <a:p>
            <a:pPr marL="0" indent="0">
              <a:buFontTx/>
              <a:buNone/>
            </a:pPr>
            <a:r>
              <a:rPr lang="en-US" altLang="ko-KR" sz="1200" dirty="0"/>
              <a:t>(CSFF:</a:t>
            </a:r>
            <a:r>
              <a:rPr lang="ko-KR" altLang="en-US" sz="1200" dirty="0"/>
              <a:t>그물망처럼 서로 연결되어 </a:t>
            </a:r>
            <a:r>
              <a:rPr lang="ko-KR" altLang="en-US" sz="1200" dirty="0" err="1"/>
              <a:t>다방향</a:t>
            </a:r>
            <a:r>
              <a:rPr lang="ko-KR" altLang="en-US" sz="1200" dirty="0"/>
              <a:t> 정보 융합 </a:t>
            </a:r>
            <a:r>
              <a:rPr lang="en-US" altLang="ko-KR" sz="1200" dirty="0"/>
              <a:t>/ FPN: </a:t>
            </a:r>
            <a:r>
              <a:rPr lang="ko-KR" altLang="en-US" sz="1200" dirty="0"/>
              <a:t>피라미드처럼 점진적으로 </a:t>
            </a:r>
            <a:r>
              <a:rPr lang="en-US" altLang="ko-KR" sz="1200" dirty="0"/>
              <a:t>feature</a:t>
            </a:r>
            <a:r>
              <a:rPr lang="ko-KR" altLang="en-US" sz="1200" dirty="0"/>
              <a:t>를 합성</a:t>
            </a:r>
            <a:r>
              <a:rPr lang="en-US" altLang="ko-KR" sz="1200" dirty="0"/>
              <a:t>)</a:t>
            </a:r>
          </a:p>
          <a:p>
            <a:pPr marL="0" indent="0">
              <a:buFontTx/>
              <a:buNone/>
            </a:pP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한양신명조"/>
              </a:rPr>
              <a:t>- </a:t>
            </a:r>
            <a:r>
              <a:rPr lang="en-US" altLang="ko-KR" sz="1200" dirty="0">
                <a:latin typeface="맑은 고딕" panose="020B0503020000020004" pitchFamily="50" charset="-127"/>
                <a:ea typeface="+mn-ea"/>
              </a:rPr>
              <a:t>NMS(Non-Maximum Suppression) :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한양신명조"/>
              </a:rPr>
              <a:t> </a:t>
            </a:r>
            <a:r>
              <a:rPr lang="ko-KR" altLang="en-US" sz="1200" dirty="0"/>
              <a:t>중복된 박스 중에서 가장 신뢰도</a:t>
            </a:r>
            <a:r>
              <a:rPr lang="en-US" altLang="ko-KR" sz="1200" dirty="0"/>
              <a:t>(confidence score)</a:t>
            </a:r>
            <a:r>
              <a:rPr lang="ko-KR" altLang="en-US" sz="1200" dirty="0"/>
              <a:t>가 높은 것만 남기고 나머지를 제거하는 알고리즘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한양신명조"/>
              </a:rPr>
              <a:t> 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한양신명조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DE5C954-4D68-15AF-C807-40EC76593D0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24670A-C086-4EFE-B9A5-EA1DDAEA4646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55492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FE00A0-906F-4F7D-4424-5C601F20DD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A510747-0E2B-2ACB-217F-B9F4508B2DB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60ABAF1-BB40-23D5-36E2-7709959AA1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E56E080-45E1-766A-6A8B-F96B8EFA632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24670A-C086-4EFE-B9A5-EA1DDAEA4646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226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95B151-26E9-ABE7-5C60-542F47EC4C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EB619E5-DB40-B9C4-5C78-70B7EEDACA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424741A-CF5B-4859-E800-9685B71C73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9C97D07-AAA6-9951-7D13-95F2461FA1B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24670A-C086-4EFE-B9A5-EA1DDAEA4646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2471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8A7902-C0DE-E3B9-FB61-9E38C1B29A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341F85D-3D58-FE5A-4707-EFC54C9626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D35A477-D132-47D6-3DC5-F660E02B40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A229AA4-07E5-936A-2ED3-D6BCA7FB26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24670A-C086-4EFE-B9A5-EA1DDAEA4646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83365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24670A-C086-4EFE-B9A5-EA1DDAEA4646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21336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2E534A-07BA-877B-CE18-E0A2737AD9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70727B5-1A5D-993C-D32D-8F423EE3BD0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FD4C33A-D8E1-AD51-BA8D-B835865EDC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69871E8-8132-3613-CB24-2A7AD20106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24670A-C086-4EFE-B9A5-EA1DDAEA4646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847267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A79483-A590-E061-9DB0-9CA5D30DEF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DFD857D-7D0C-F5F5-DAD6-0F900A6036A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0A7E3A2-8487-4342-9386-FEA3648665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* 640×640 </a:t>
            </a:r>
            <a:r>
              <a:rPr lang="ko-KR" altLang="en-US" dirty="0"/>
              <a:t>해상도는 </a:t>
            </a:r>
            <a:r>
              <a:rPr lang="ko-KR" altLang="en-US" b="1" dirty="0"/>
              <a:t>적절한 객체 디테일 확보</a:t>
            </a:r>
            <a:r>
              <a:rPr lang="ko-KR" altLang="en-US" dirty="0"/>
              <a:t>와 동시에 </a:t>
            </a:r>
            <a:r>
              <a:rPr lang="ko-KR" altLang="en-US" dirty="0" err="1"/>
              <a:t>연산량</a:t>
            </a:r>
            <a:r>
              <a:rPr lang="en-US" altLang="ko-KR" dirty="0"/>
              <a:t>(</a:t>
            </a:r>
            <a:r>
              <a:rPr lang="ko-KR" altLang="en-US" dirty="0"/>
              <a:t>속도</a:t>
            </a:r>
            <a:r>
              <a:rPr lang="en-US" altLang="ko-KR" dirty="0"/>
              <a:t>)</a:t>
            </a:r>
            <a:r>
              <a:rPr lang="ko-KR" altLang="en-US" dirty="0"/>
              <a:t>을 고려한 </a:t>
            </a:r>
            <a:r>
              <a:rPr lang="ko-KR" altLang="en-US" b="1" dirty="0"/>
              <a:t>트레이드오프 </a:t>
            </a:r>
            <a:r>
              <a:rPr lang="ko-KR" altLang="en-US" b="1" dirty="0" err="1"/>
              <a:t>최적점임</a:t>
            </a:r>
            <a:r>
              <a:rPr lang="en-US" altLang="ko-KR" b="1" dirty="0"/>
              <a:t>.</a:t>
            </a:r>
            <a:endParaRPr lang="en-US" altLang="ko-KR" dirty="0"/>
          </a:p>
          <a:p>
            <a:r>
              <a:rPr lang="ko-KR" altLang="en-US" dirty="0"/>
              <a:t>예를 들어 </a:t>
            </a:r>
            <a:r>
              <a:rPr lang="en-US" altLang="ko-KR" dirty="0"/>
              <a:t>YOLOv5 </a:t>
            </a:r>
            <a:r>
              <a:rPr lang="ko-KR" altLang="en-US" dirty="0"/>
              <a:t>기준으로 </a:t>
            </a:r>
            <a:r>
              <a:rPr lang="en-US" altLang="ko-KR" dirty="0"/>
              <a:t>640 </a:t>
            </a:r>
            <a:r>
              <a:rPr lang="ko-KR" altLang="en-US" dirty="0"/>
              <a:t>크기는 대부분의 </a:t>
            </a:r>
            <a:r>
              <a:rPr lang="en-US" altLang="ko-KR" dirty="0"/>
              <a:t>GPU</a:t>
            </a:r>
            <a:r>
              <a:rPr lang="ko-KR" altLang="en-US" dirty="0"/>
              <a:t>에서 </a:t>
            </a:r>
            <a:r>
              <a:rPr lang="ko-KR" altLang="en-US" b="1" dirty="0"/>
              <a:t>실시간 추론 가능하면서도</a:t>
            </a:r>
            <a:r>
              <a:rPr lang="ko-KR" altLang="en-US" dirty="0"/>
              <a:t> 객체 디테일을 충분히 표현할 수 있는 크기임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D69534B-0E4B-FF52-007E-9482830DAA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24670A-C086-4EFE-B9A5-EA1DDAEA4646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747312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769598-4981-9195-8072-6122B0B3BA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92AB1D4-CD2A-31DE-9375-C5A7ABB00BA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430BF0A-2880-5E29-2812-F6AF927C81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B08ECDE-F903-9CE3-2E87-BE4EC66B387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24670A-C086-4EFE-B9A5-EA1DDAEA4646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093105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52938E-2E60-40B1-9C4F-5F63DC04C4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61DC735-B1A0-AD4C-9FD0-C6AE477E0C0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B8968C0-8DF9-7085-10B8-2E6DCE2ECA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8AF4E27-715D-9ECB-3807-87E98A2B20C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24670A-C086-4EFE-B9A5-EA1DDAEA4646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409535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5B9697-A6FA-7A7C-94C3-AD2438F21A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A417FE3-0590-34A5-FF4A-69DA5CED44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BDBA13C-0E74-3CC3-0835-CE53E3ECCD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B1F7B26-AD73-55FA-83BB-26FB7399A02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24670A-C086-4EFE-B9A5-EA1DDAEA4646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043728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9BEDBF-7D6B-FCD8-E26F-E481559040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0F79EBB-46A1-6B92-95ED-C99D2B6B29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88F68CA-089C-C21F-0B3A-20296618E7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8BA47A6-9945-145F-A096-9CC82F1CFB0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24670A-C086-4EFE-B9A5-EA1DDAEA4646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787701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F905C0-5495-2438-AEA8-9897F0A572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4A96FFE-C140-75BF-821B-A26819B0285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CDECA43-8B97-AB15-FF36-9E2B934F52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E9BFE80-884E-6C5C-C5D9-F2B8328E22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24670A-C086-4EFE-B9A5-EA1DDAEA4646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788871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7D74C3-602F-8FA2-BDAB-A0789E7C3A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A55A0B9-AA11-32E3-3CEE-D4576BCAC2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8477BFF-5A9F-D9FB-FB64-58E41AB1E3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00E409C-9B3A-FEB9-6324-CB30572A8F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24670A-C086-4EFE-B9A5-EA1DDAEA4646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325151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910689-287E-3D84-B3E4-AF1F37CB95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2C22DD5-13CE-A24D-4B2C-2ED1705831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887848A-DEF6-716D-7A15-814A1F22BF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  <a:buNone/>
            </a:pPr>
            <a:r>
              <a:rPr lang="en-US" altLang="ko-KR" b="1" dirty="0"/>
              <a:t>[Nano </a:t>
            </a:r>
            <a:r>
              <a:rPr lang="ko-KR" altLang="en-US" b="1" dirty="0"/>
              <a:t>모델이 가장 좋은 성능을 보인 이유 추론</a:t>
            </a:r>
            <a:r>
              <a:rPr lang="en-US" altLang="ko-KR" b="1" dirty="0"/>
              <a:t>]</a:t>
            </a:r>
          </a:p>
          <a:p>
            <a:pPr>
              <a:lnSpc>
                <a:spcPct val="150000"/>
              </a:lnSpc>
              <a:buNone/>
            </a:pPr>
            <a:endParaRPr lang="en-US" altLang="ko-KR" b="1" dirty="0"/>
          </a:p>
          <a:p>
            <a:pPr>
              <a:lnSpc>
                <a:spcPct val="150000"/>
              </a:lnSpc>
              <a:buNone/>
            </a:pPr>
            <a:r>
              <a:rPr lang="en-US" altLang="ko-KR" b="1" dirty="0"/>
              <a:t>1. </a:t>
            </a:r>
            <a:r>
              <a:rPr lang="ko-KR" altLang="en-US" b="1" dirty="0"/>
              <a:t>데이터셋 규모 대비 적정 모델 크기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 총 학습 인스턴스 수는 약 </a:t>
            </a:r>
            <a:r>
              <a:rPr lang="en-US" altLang="ko-KR" sz="1200" dirty="0"/>
              <a:t>4,413</a:t>
            </a:r>
            <a:r>
              <a:rPr lang="ko-KR" altLang="en-US" sz="1200" dirty="0"/>
              <a:t>개로</a:t>
            </a:r>
            <a:r>
              <a:rPr lang="en-US" altLang="ko-KR" sz="1200" dirty="0"/>
              <a:t>, </a:t>
            </a:r>
            <a:r>
              <a:rPr lang="ko-KR" altLang="en-US" sz="1200" dirty="0"/>
              <a:t>이는 대규모 학습</a:t>
            </a:r>
            <a:r>
              <a:rPr lang="en-US" altLang="ko-KR" sz="1200" dirty="0"/>
              <a:t>(</a:t>
            </a:r>
            <a:r>
              <a:rPr lang="ko-KR" altLang="en-US" sz="1200" dirty="0"/>
              <a:t>수십만 장</a:t>
            </a:r>
            <a:r>
              <a:rPr lang="en-US" altLang="ko-KR" sz="1200" dirty="0"/>
              <a:t>)</a:t>
            </a:r>
            <a:r>
              <a:rPr lang="ko-KR" altLang="en-US" sz="1200" dirty="0"/>
              <a:t>에 비해 </a:t>
            </a:r>
            <a:r>
              <a:rPr lang="ko-KR" altLang="en-US" sz="1200" b="1" dirty="0"/>
              <a:t>상대적으로 작고 제한적인 </a:t>
            </a:r>
            <a:r>
              <a:rPr lang="ko-KR" altLang="en-US" sz="1200" b="1" dirty="0" err="1"/>
              <a:t>데이터셋임</a:t>
            </a:r>
            <a:endParaRPr lang="en-US" altLang="ko-KR" sz="1200" dirty="0"/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 이 경우</a:t>
            </a:r>
            <a:r>
              <a:rPr lang="en-US" altLang="ko-KR" sz="1200" dirty="0"/>
              <a:t>, </a:t>
            </a:r>
            <a:r>
              <a:rPr lang="ko-KR" altLang="en-US" sz="1200" dirty="0"/>
              <a:t>매개변수 수가 많은 모델</a:t>
            </a:r>
            <a:r>
              <a:rPr lang="en-US" altLang="ko-KR" sz="1200" dirty="0"/>
              <a:t>(L, X)</a:t>
            </a:r>
            <a:r>
              <a:rPr lang="ko-KR" altLang="en-US" sz="1200" dirty="0"/>
              <a:t>은 </a:t>
            </a:r>
            <a:r>
              <a:rPr lang="ko-KR" altLang="en-US" sz="1200" dirty="0" err="1"/>
              <a:t>과적합</a:t>
            </a:r>
            <a:r>
              <a:rPr lang="en-US" altLang="ko-KR" sz="1200" dirty="0"/>
              <a:t>(overfitting)</a:t>
            </a:r>
            <a:r>
              <a:rPr lang="ko-KR" altLang="en-US" sz="1200" dirty="0"/>
              <a:t>의 위험이 높아질 수 있으며</a:t>
            </a:r>
            <a:r>
              <a:rPr lang="en-US" altLang="ko-KR" sz="1200" dirty="0"/>
              <a:t>, </a:t>
            </a:r>
            <a:r>
              <a:rPr lang="ko-KR" altLang="en-US" sz="1200" dirty="0"/>
              <a:t>모델이 복잡한 표현을 학습하느라 일반화 성능이 저하될 수 있음</a:t>
            </a:r>
            <a:endParaRPr lang="en-US" altLang="ko-KR" sz="1200" dirty="0"/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 반면</a:t>
            </a:r>
            <a:r>
              <a:rPr lang="en-US" altLang="ko-KR" sz="1200" dirty="0"/>
              <a:t>, YOLOv11-N</a:t>
            </a:r>
            <a:r>
              <a:rPr lang="ko-KR" altLang="en-US" sz="1200" dirty="0"/>
              <a:t>은 복잡도를 제한하여 </a:t>
            </a:r>
            <a:r>
              <a:rPr lang="ko-KR" altLang="en-US" sz="1200" b="1" dirty="0"/>
              <a:t>적은 데이터에서 더 효율적으로 일반화 성능을 확보</a:t>
            </a:r>
            <a:r>
              <a:rPr lang="ko-KR" altLang="en-US" sz="1200" dirty="0"/>
              <a:t>했을 가능성이 큼</a:t>
            </a:r>
            <a:endParaRPr lang="en-US" altLang="ko-KR" sz="1200" dirty="0"/>
          </a:p>
          <a:p>
            <a:pPr>
              <a:lnSpc>
                <a:spcPct val="150000"/>
              </a:lnSpc>
              <a:buFont typeface="Arial" panose="020B0604020202020204" pitchFamily="34" charset="0"/>
              <a:buNone/>
            </a:pPr>
            <a:endParaRPr lang="en-US" altLang="ko-KR" dirty="0"/>
          </a:p>
          <a:p>
            <a:pPr>
              <a:lnSpc>
                <a:spcPct val="150000"/>
              </a:lnSpc>
              <a:buNone/>
            </a:pPr>
            <a:r>
              <a:rPr lang="en-US" altLang="ko-KR" b="1" dirty="0"/>
              <a:t>2. </a:t>
            </a:r>
            <a:r>
              <a:rPr lang="ko-KR" altLang="en-US" b="1" dirty="0"/>
              <a:t>불량 유형의 시각적 패턴이 단순하고 강력함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/>
              <a:t> SMT </a:t>
            </a:r>
            <a:r>
              <a:rPr lang="ko-KR" altLang="en-US" sz="1200" dirty="0"/>
              <a:t>불량 유형은 대부분 뚜렷한 경계</a:t>
            </a:r>
            <a:r>
              <a:rPr lang="en-US" altLang="ko-KR" sz="1200" dirty="0"/>
              <a:t>, </a:t>
            </a:r>
            <a:r>
              <a:rPr lang="ko-KR" altLang="en-US" sz="1200" dirty="0"/>
              <a:t>윤곽</a:t>
            </a:r>
            <a:r>
              <a:rPr lang="en-US" altLang="ko-KR" sz="1200" dirty="0"/>
              <a:t>, </a:t>
            </a:r>
            <a:r>
              <a:rPr lang="ko-KR" altLang="en-US" sz="1200" dirty="0"/>
              <a:t>구조적 결함이 동반되며</a:t>
            </a:r>
            <a:r>
              <a:rPr lang="en-US" altLang="ko-KR" sz="1200" dirty="0"/>
              <a:t>, </a:t>
            </a:r>
            <a:r>
              <a:rPr lang="ko-KR" altLang="en-US" sz="1200" dirty="0"/>
              <a:t>상대적으로 </a:t>
            </a:r>
            <a:r>
              <a:rPr lang="ko-KR" altLang="en-US" sz="1200" b="1" dirty="0" err="1"/>
              <a:t>저차원</a:t>
            </a:r>
            <a:r>
              <a:rPr lang="ko-KR" altLang="en-US" sz="1200" b="1" dirty="0"/>
              <a:t> 특징만으로도 충분히 구분 가능</a:t>
            </a:r>
            <a:r>
              <a:rPr lang="ko-KR" altLang="en-US" sz="1200" dirty="0"/>
              <a:t>한 경우가 많음</a:t>
            </a:r>
            <a:endParaRPr lang="en-US" altLang="ko-KR" sz="1200" dirty="0"/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/>
              <a:t> YOLOv11-N</a:t>
            </a:r>
            <a:r>
              <a:rPr lang="ko-KR" altLang="en-US" sz="1200" dirty="0"/>
              <a:t>처럼 </a:t>
            </a:r>
            <a:r>
              <a:rPr lang="en-US" altLang="ko-KR" sz="1200" dirty="0"/>
              <a:t>shallow</a:t>
            </a:r>
            <a:r>
              <a:rPr lang="ko-KR" altLang="en-US" sz="1200" dirty="0"/>
              <a:t>하면서도 성능이 정제된 네트워크가 </a:t>
            </a:r>
            <a:r>
              <a:rPr lang="ko-KR" altLang="en-US" sz="1200" b="1" dirty="0"/>
              <a:t>불필요하게 복잡한 고차 표현 없이도 충분히 학습</a:t>
            </a:r>
            <a:r>
              <a:rPr lang="ko-KR" altLang="en-US" sz="1200" dirty="0"/>
              <a:t>할 수 있었던 것으로 해석</a:t>
            </a:r>
            <a:endParaRPr lang="en-US" altLang="ko-KR" sz="1200" dirty="0"/>
          </a:p>
          <a:p>
            <a:pPr>
              <a:lnSpc>
                <a:spcPct val="150000"/>
              </a:lnSpc>
              <a:buFont typeface="Arial" panose="020B0604020202020204" pitchFamily="34" charset="0"/>
              <a:buNone/>
            </a:pP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accent2"/>
                </a:solidFill>
              </a:rPr>
              <a:t>→ </a:t>
            </a:r>
            <a:r>
              <a:rPr lang="ko-KR" altLang="en-US" sz="1200" b="1" u="sng" dirty="0">
                <a:solidFill>
                  <a:schemeClr val="accent2"/>
                </a:solidFill>
              </a:rPr>
              <a:t>데이터셋 규모가 중소형일 때</a:t>
            </a:r>
            <a:r>
              <a:rPr lang="en-US" altLang="ko-KR" sz="1200" b="1" u="sng" dirty="0">
                <a:solidFill>
                  <a:schemeClr val="accent2"/>
                </a:solidFill>
              </a:rPr>
              <a:t>, </a:t>
            </a:r>
            <a:r>
              <a:rPr lang="ko-KR" altLang="en-US" sz="1200" b="1" u="sng" dirty="0">
                <a:solidFill>
                  <a:schemeClr val="accent2"/>
                </a:solidFill>
              </a:rPr>
              <a:t>최신 구조의 경량 모델은 과도한 복잡도 없이도 더 효율적으로 학습하고 일반화할 수 있으며</a:t>
            </a:r>
            <a:r>
              <a:rPr lang="en-US" altLang="ko-KR" sz="1200" b="1" u="sng" dirty="0">
                <a:solidFill>
                  <a:schemeClr val="accent2"/>
                </a:solidFill>
              </a:rPr>
              <a:t>, </a:t>
            </a:r>
            <a:r>
              <a:rPr lang="ko-KR" altLang="en-US" sz="1200" b="1" u="sng" dirty="0">
                <a:solidFill>
                  <a:schemeClr val="accent2"/>
                </a:solidFill>
              </a:rPr>
              <a:t>시각적 패턴이 명확한 분야</a:t>
            </a:r>
            <a:r>
              <a:rPr lang="en-US" altLang="ko-KR" sz="1200" b="1" u="sng" dirty="0">
                <a:solidFill>
                  <a:schemeClr val="accent2"/>
                </a:solidFill>
              </a:rPr>
              <a:t>(SMT </a:t>
            </a:r>
            <a:r>
              <a:rPr lang="ko-KR" altLang="en-US" sz="1200" b="1" u="sng" dirty="0">
                <a:solidFill>
                  <a:schemeClr val="accent2"/>
                </a:solidFill>
              </a:rPr>
              <a:t>공정 등</a:t>
            </a:r>
            <a:r>
              <a:rPr lang="en-US" altLang="ko-KR" sz="1200" b="1" u="sng" dirty="0">
                <a:solidFill>
                  <a:schemeClr val="accent2"/>
                </a:solidFill>
              </a:rPr>
              <a:t>)</a:t>
            </a:r>
            <a:r>
              <a:rPr lang="ko-KR" altLang="en-US" sz="1200" b="1" u="sng" dirty="0">
                <a:solidFill>
                  <a:schemeClr val="accent2"/>
                </a:solidFill>
              </a:rPr>
              <a:t>에서는 오히려 가장 단순한 모델이 최고의 성능을 낼 수 있다</a:t>
            </a:r>
            <a:endParaRPr lang="en-US" altLang="ko-KR" sz="1200" b="1" u="sng" dirty="0">
              <a:solidFill>
                <a:schemeClr val="accent2"/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895B2DF-15D5-C75E-A8C8-2A6A0B2C79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24670A-C086-4EFE-B9A5-EA1DDAEA4646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374607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F3BBC4-9804-3EA5-26E4-45EFD99BA3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33530C9-D8F1-D9FB-2A42-F39D8CBD79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FBAA704-2B1B-9FF1-BFE3-24926B56F7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F6C6321-8DC0-5DAB-5BAB-FA827E442A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24670A-C086-4EFE-B9A5-EA1DDAEA4646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82711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6990DC-66E9-8568-A116-1A8729ACB8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8F235BD-004E-B32A-97DC-BE99AEFEF41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DDD320D-2F7D-1381-52DE-369103AD78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D08B57A-5DE1-B69E-C3A4-6BDF44AFC6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24670A-C086-4EFE-B9A5-EA1DDAEA4646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802278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17BEAE-F916-0E70-71A7-7BEB6DA75F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EA3821A-8DC5-CB3C-9C5E-724E7D5A6A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F124C75-F0FE-2B7E-3DB0-4A2C3D4A23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[1</a:t>
            </a:r>
            <a:r>
              <a:rPr lang="ko-KR" altLang="en-US" dirty="0"/>
              <a:t>차 실험에서는 경량 모델인 </a:t>
            </a:r>
            <a:r>
              <a:rPr lang="en-US" altLang="ko-KR" dirty="0"/>
              <a:t>YOLO-N</a:t>
            </a:r>
            <a:r>
              <a:rPr lang="ko-KR" altLang="en-US" dirty="0"/>
              <a:t>가 가장 좋은 성능을 보였으나</a:t>
            </a:r>
            <a:r>
              <a:rPr lang="en-US" altLang="ko-KR" dirty="0"/>
              <a:t>, 2</a:t>
            </a:r>
            <a:r>
              <a:rPr lang="ko-KR" altLang="en-US" dirty="0"/>
              <a:t>차에서는 중량 모델인 </a:t>
            </a:r>
            <a:r>
              <a:rPr lang="en-US" altLang="ko-KR" dirty="0"/>
              <a:t>RT-DETR</a:t>
            </a:r>
            <a:r>
              <a:rPr lang="ko-KR" altLang="en-US" dirty="0"/>
              <a:t>의 성능이 더 좋게 나온 이유</a:t>
            </a:r>
            <a:r>
              <a:rPr lang="en-US" altLang="ko-KR" dirty="0"/>
              <a:t>]</a:t>
            </a:r>
          </a:p>
          <a:p>
            <a:r>
              <a:rPr lang="en-US" altLang="ko-KR" dirty="0"/>
              <a:t>:</a:t>
            </a:r>
            <a:r>
              <a:rPr lang="ko-KR" altLang="en-US" dirty="0"/>
              <a:t> 이미지 내 </a:t>
            </a:r>
            <a:r>
              <a:rPr lang="ko-KR" altLang="en-US" b="1" dirty="0"/>
              <a:t>객체 수가 많거나</a:t>
            </a:r>
            <a:r>
              <a:rPr lang="en-US" altLang="ko-KR" b="1" dirty="0"/>
              <a:t>, </a:t>
            </a:r>
            <a:r>
              <a:rPr lang="ko-KR" altLang="en-US" b="1" dirty="0"/>
              <a:t>불량 크기가 작고 형태가 유사한 경우</a:t>
            </a:r>
            <a:r>
              <a:rPr lang="en-US" altLang="ko-KR" dirty="0"/>
              <a:t>, </a:t>
            </a:r>
            <a:r>
              <a:rPr lang="en-US" altLang="ko-KR" b="1" dirty="0"/>
              <a:t>YOLOv11-N</a:t>
            </a:r>
            <a:r>
              <a:rPr lang="ko-KR" altLang="en-US" b="1" dirty="0"/>
              <a:t>은 놓치고 </a:t>
            </a:r>
            <a:r>
              <a:rPr lang="en-US" altLang="ko-KR" b="1" dirty="0"/>
              <a:t>RT-DETR</a:t>
            </a:r>
            <a:r>
              <a:rPr lang="ko-KR" altLang="en-US" b="1" dirty="0"/>
              <a:t>은 잡아낸 케이스</a:t>
            </a:r>
            <a:r>
              <a:rPr lang="ko-KR" altLang="en-US" dirty="0"/>
              <a:t>가 누적되어 성능 격차로 나타났을 수 있음</a:t>
            </a:r>
            <a:endParaRPr lang="en-US" altLang="ko-KR" dirty="0"/>
          </a:p>
          <a:p>
            <a:r>
              <a:rPr lang="en-US" altLang="ko-KR" dirty="0"/>
              <a:t>** </a:t>
            </a:r>
            <a:r>
              <a:rPr lang="en-US" altLang="ko-KR" b="1" dirty="0"/>
              <a:t>YOLOv11-L/X</a:t>
            </a:r>
            <a:r>
              <a:rPr lang="ko-KR" altLang="en-US" b="1" dirty="0"/>
              <a:t>의 한계</a:t>
            </a:r>
            <a:r>
              <a:rPr lang="en-US" altLang="ko-KR" b="1" dirty="0"/>
              <a:t>: </a:t>
            </a:r>
            <a:r>
              <a:rPr lang="ko-KR" altLang="en-US" b="1" dirty="0"/>
              <a:t>파라미터만 늘었지 구조적 혁신은 없음</a:t>
            </a:r>
            <a:endParaRPr lang="en-US" altLang="ko-KR" b="1" dirty="0"/>
          </a:p>
          <a:p>
            <a:r>
              <a:rPr lang="en-US" altLang="ko-KR" b="1" dirty="0"/>
              <a:t>   (YOLOv11-N</a:t>
            </a:r>
            <a:r>
              <a:rPr lang="ko-KR" altLang="en-US" b="1" dirty="0"/>
              <a:t>과 기본 구조는 동일</a:t>
            </a:r>
            <a:r>
              <a:rPr lang="ko-KR" altLang="en-US" dirty="0"/>
              <a:t>하되</a:t>
            </a:r>
            <a:r>
              <a:rPr lang="en-US" altLang="ko-KR" dirty="0"/>
              <a:t>, </a:t>
            </a:r>
            <a:r>
              <a:rPr lang="ko-KR" altLang="en-US" dirty="0"/>
              <a:t>단순히 </a:t>
            </a:r>
            <a:r>
              <a:rPr lang="ko-KR" altLang="en-US" b="1" dirty="0"/>
              <a:t>채널 수와 </a:t>
            </a:r>
            <a:r>
              <a:rPr lang="en-US" altLang="ko-KR" b="1" dirty="0"/>
              <a:t>depth</a:t>
            </a:r>
            <a:r>
              <a:rPr lang="ko-KR" altLang="en-US" b="1" dirty="0"/>
              <a:t>를 늘린 확장형 모델</a:t>
            </a:r>
            <a:r>
              <a:rPr lang="en-US" altLang="ko-KR" b="1" dirty="0"/>
              <a:t>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dirty="0"/>
              <a:t>** </a:t>
            </a:r>
            <a:r>
              <a:rPr lang="ko-KR" altLang="en-US" b="1" dirty="0"/>
              <a:t>그에 반해</a:t>
            </a:r>
            <a:r>
              <a:rPr lang="en-US" altLang="ko-KR" b="1" dirty="0"/>
              <a:t>, </a:t>
            </a:r>
            <a:r>
              <a:rPr lang="en-US" altLang="ko-KR" dirty="0"/>
              <a:t>RT-DETR</a:t>
            </a:r>
            <a:r>
              <a:rPr lang="ko-KR" altLang="en-US" dirty="0"/>
              <a:t>은 구조 자체가 전혀 다름</a:t>
            </a:r>
            <a:r>
              <a:rPr lang="en-US" altLang="ko-KR" dirty="0"/>
              <a:t>. RT-DETR</a:t>
            </a:r>
            <a:r>
              <a:rPr lang="ko-KR" altLang="en-US" dirty="0"/>
              <a:t>은 </a:t>
            </a:r>
            <a:r>
              <a:rPr lang="en-US" altLang="ko-KR" dirty="0"/>
              <a:t>CNN </a:t>
            </a:r>
            <a:r>
              <a:rPr lang="ko-KR" altLang="en-US" dirty="0"/>
              <a:t>기반 </a:t>
            </a:r>
            <a:r>
              <a:rPr lang="en-US" altLang="ko-KR" dirty="0"/>
              <a:t>YOLO </a:t>
            </a:r>
            <a:r>
              <a:rPr lang="ko-KR" altLang="en-US" dirty="0"/>
              <a:t>시리즈와 달리 </a:t>
            </a:r>
            <a:r>
              <a:rPr lang="en-US" altLang="ko-KR" b="1" dirty="0"/>
              <a:t>Transformer </a:t>
            </a:r>
            <a:r>
              <a:rPr lang="ko-KR" altLang="en-US" b="1" dirty="0"/>
              <a:t>구조를 사용하며</a:t>
            </a:r>
            <a:r>
              <a:rPr lang="en-US" altLang="ko-KR" dirty="0"/>
              <a:t>, </a:t>
            </a:r>
            <a:r>
              <a:rPr lang="ko-KR" altLang="en-US" dirty="0"/>
              <a:t>전역 정보 파악이 강점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단순히 </a:t>
            </a:r>
            <a:r>
              <a:rPr lang="en-US" altLang="ko-KR" dirty="0"/>
              <a:t>'</a:t>
            </a:r>
            <a:r>
              <a:rPr lang="ko-KR" altLang="en-US" dirty="0"/>
              <a:t>중량 모델</a:t>
            </a:r>
            <a:r>
              <a:rPr lang="en-US" altLang="ko-KR" dirty="0"/>
              <a:t>'</a:t>
            </a:r>
            <a:r>
              <a:rPr lang="ko-KR" altLang="en-US" dirty="0"/>
              <a:t>이라기보다 </a:t>
            </a:r>
            <a:r>
              <a:rPr lang="ko-KR" altLang="en-US" b="1" dirty="0"/>
              <a:t>기본 원리가 다른 방식</a:t>
            </a:r>
            <a:r>
              <a:rPr lang="ko-KR" altLang="en-US" dirty="0"/>
              <a:t>이기 때문에</a:t>
            </a:r>
            <a:r>
              <a:rPr lang="en-US" altLang="ko-KR" dirty="0"/>
              <a:t>, </a:t>
            </a:r>
            <a:r>
              <a:rPr lang="ko-KR" altLang="en-US" b="1" dirty="0" err="1"/>
              <a:t>고연산</a:t>
            </a:r>
            <a:r>
              <a:rPr lang="ko-KR" altLang="en-US" b="1" dirty="0"/>
              <a:t> 자원을 의미 있게 활용할 수 있는 구조임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20F70B3-62AB-4D5E-EF87-D3CE5971F1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24670A-C086-4EFE-B9A5-EA1DDAEA4646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52985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5DAA5F-FFE0-7374-89F2-67BBCB62D4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3A6CA98-891E-708F-D158-DCCAACE2BCE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1800EB2-1878-220D-BF9B-E4AA71A660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[YOLO-N </a:t>
            </a:r>
            <a:r>
              <a:rPr lang="ko-KR" altLang="en-US" dirty="0"/>
              <a:t>튜닝 이유</a:t>
            </a:r>
            <a:r>
              <a:rPr lang="en-US" altLang="ko-KR" dirty="0"/>
              <a:t>]</a:t>
            </a:r>
          </a:p>
          <a:p>
            <a:r>
              <a:rPr lang="en-US" altLang="ko-KR" dirty="0"/>
              <a:t>* </a:t>
            </a:r>
            <a:r>
              <a:rPr lang="ko-KR" altLang="en-US" dirty="0"/>
              <a:t>대부분의 연구는 중량 모델에 집중되어 있고</a:t>
            </a:r>
            <a:r>
              <a:rPr lang="en-US" altLang="ko-KR" dirty="0"/>
              <a:t>, </a:t>
            </a:r>
            <a:r>
              <a:rPr lang="ko-KR" altLang="en-US" dirty="0"/>
              <a:t>경량 모델은 </a:t>
            </a:r>
            <a:r>
              <a:rPr lang="en-US" altLang="ko-KR" dirty="0"/>
              <a:t>baseline</a:t>
            </a:r>
            <a:r>
              <a:rPr lang="ko-KR" altLang="en-US" dirty="0"/>
              <a:t>으로만 쓰이는 경우가 많음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* </a:t>
            </a:r>
            <a:r>
              <a:rPr lang="ko-KR" altLang="en-US" dirty="0"/>
              <a:t>본 연구에서는 </a:t>
            </a:r>
            <a:r>
              <a:rPr lang="en-US" altLang="ko-KR" dirty="0"/>
              <a:t>YOLOv11-N</a:t>
            </a:r>
            <a:r>
              <a:rPr lang="ko-KR" altLang="en-US" dirty="0"/>
              <a:t>이 </a:t>
            </a:r>
            <a:r>
              <a:rPr lang="en-US" altLang="ko-KR" dirty="0"/>
              <a:t>baseline</a:t>
            </a:r>
            <a:r>
              <a:rPr lang="ko-KR" altLang="en-US" dirty="0"/>
              <a:t>으로 우수함을 입증한 뒤</a:t>
            </a:r>
            <a:r>
              <a:rPr lang="en-US" altLang="ko-KR" dirty="0"/>
              <a:t>, </a:t>
            </a:r>
            <a:r>
              <a:rPr lang="ko-KR" altLang="en-US" b="1" dirty="0"/>
              <a:t>튜닝을 통해 중량 모델 수준까지 끌어올릴 수 있는지 확인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이는 </a:t>
            </a:r>
            <a:r>
              <a:rPr lang="en-US" altLang="ko-KR" dirty="0"/>
              <a:t>"</a:t>
            </a:r>
            <a:r>
              <a:rPr lang="ko-KR" altLang="en-US" dirty="0"/>
              <a:t>속도는 빠른데 정밀도도 충분히 확보 가능하다</a:t>
            </a:r>
            <a:r>
              <a:rPr lang="en-US" altLang="ko-KR" dirty="0"/>
              <a:t>"</a:t>
            </a:r>
            <a:r>
              <a:rPr lang="ko-KR" altLang="en-US" dirty="0"/>
              <a:t>는 </a:t>
            </a:r>
            <a:r>
              <a:rPr lang="ko-KR" altLang="en-US" b="1" dirty="0"/>
              <a:t>산업적 메시지</a:t>
            </a:r>
            <a:r>
              <a:rPr lang="ko-KR" altLang="en-US" dirty="0"/>
              <a:t>를 줄 수 있음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475452B-CA88-FAC9-E012-98F3A5C3BD7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24670A-C086-4EFE-B9A5-EA1DDAEA4646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687317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006553-DA79-67D1-73B0-6C012E27F2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36BB5D5-CE8C-474E-0B7F-EFEE5F5F2B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15C2107-8DC6-B372-0593-160720BAC0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F09E2E9-BA77-8473-1C93-86BD4732C89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24670A-C086-4EFE-B9A5-EA1DDAEA4646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746890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8AB7EF-612B-4CBB-A081-D0ABF3C094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14CAFEB-9B2A-4D9E-50F5-8A67AFE116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CF2420F-5973-260E-D9EF-46EED61877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7A24ABF-425E-47BD-F9B9-CC73B6CF8C5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24670A-C086-4EFE-B9A5-EA1DDAEA4646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173041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05056D-BFF3-5615-AF6F-DFD144773E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F0FD9D5-F395-AECF-879F-B99F5CD6892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17E5EB9-A153-9D82-4FAA-6024133204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5D335E6-F8A8-2306-7DBB-8995B04650B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24670A-C086-4EFE-B9A5-EA1DDAEA4646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177577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2519F6-AB5F-858B-0A95-D07C7C2C04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61B45A4-C53B-5DDE-BEEB-31C5812CF61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D6A5445-D325-5145-FFC0-1A577B860B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94514AD-E3ED-BA2E-310D-70FD5F7DD6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24670A-C086-4EFE-B9A5-EA1DDAEA4646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580347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C6E86D-83BF-1BD9-5155-5004CA1453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82DA737-87F5-6989-B17B-AD3B452584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5DB8D52-01DD-A55C-4AD1-969AFA1D66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 err="1"/>
              <a:t>오탐지에</a:t>
            </a:r>
            <a:r>
              <a:rPr lang="ko-KR" altLang="en-US" dirty="0"/>
              <a:t> 대한 보완 방법</a:t>
            </a:r>
            <a:r>
              <a:rPr lang="en-US" altLang="ko-KR" dirty="0"/>
              <a:t>]</a:t>
            </a:r>
          </a:p>
          <a:p>
            <a:r>
              <a:rPr lang="ko-KR" altLang="en-US" sz="1200" kern="0" dirty="0">
                <a:latin typeface="+mn-ea"/>
              </a:rPr>
              <a:t>후처리 기반 분류 보정</a:t>
            </a:r>
            <a:r>
              <a:rPr lang="en-US" altLang="ko-KR" sz="1200" kern="0" dirty="0">
                <a:latin typeface="+mn-ea"/>
              </a:rPr>
              <a:t>, </a:t>
            </a:r>
            <a:r>
              <a:rPr lang="ko-KR" altLang="en-US" sz="1200" kern="0" dirty="0">
                <a:latin typeface="+mn-ea"/>
              </a:rPr>
              <a:t>불량 유형별 주석 기준 강화</a:t>
            </a:r>
            <a:r>
              <a:rPr lang="en-US" altLang="ko-KR" sz="1200" kern="0" dirty="0">
                <a:latin typeface="+mn-ea"/>
              </a:rPr>
              <a:t>, </a:t>
            </a:r>
            <a:r>
              <a:rPr lang="ko-KR" altLang="en-US" sz="1200" kern="0" dirty="0">
                <a:latin typeface="+mn-ea"/>
              </a:rPr>
              <a:t>다단계 검출 구조</a:t>
            </a:r>
            <a:r>
              <a:rPr lang="en-US" altLang="ko-KR" sz="1200" kern="0" dirty="0">
                <a:latin typeface="+mn-ea"/>
              </a:rPr>
              <a:t>(Cascade Model) </a:t>
            </a:r>
            <a:r>
              <a:rPr lang="ko-KR" altLang="en-US" sz="1200" kern="0" dirty="0">
                <a:latin typeface="+mn-ea"/>
              </a:rPr>
              <a:t>등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B344503-D7DE-82ED-631B-C65EAE5FD5F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24670A-C086-4EFE-B9A5-EA1DDAEA4646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78811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A9FA7A-CDED-F24B-4D78-518D669E66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3717059-FC9A-D25D-4A73-7F5F17FC2AE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6FBB43C-51B4-1870-551F-85B65B3C99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4F8CED4-AA4B-6948-E2A7-40CC907D7CE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24670A-C086-4EFE-B9A5-EA1DDAEA4646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40654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6B1C5D-3F13-7157-FA2D-16482AA974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BDAB29D-E255-CE3E-7636-0FF8B240514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1C55564-869F-2433-6305-0809E62102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9B01A61-8881-10F6-2387-A64CB4A249A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24670A-C086-4EFE-B9A5-EA1DDAEA4646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2356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7FE3DB-CDE2-2C5D-8BAE-A8AC96569F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3FB6FE0-30F8-0E9A-4C75-91E9C94A26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0F9B46D-3E39-C342-C619-FBA01DF823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159B102-8BE2-6651-074D-8DE6F93EA3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24670A-C086-4EFE-B9A5-EA1DDAEA4646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56977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5E61C4-19BB-40E3-2647-B86B3293A8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1C2C898-8C8E-4699-3725-90535B058C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674E1CC-F51E-3232-70B4-5C917EEF95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719635D-C1B0-1D24-9B72-25B867592EA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24670A-C086-4EFE-B9A5-EA1DDAEA4646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92342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23EECA-ABE3-CDED-BDE2-F6B35EE4AB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70F3920-DE56-F332-4A73-18729631E4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94AF17E-7C7B-102C-A8B9-320C4AC981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76D38D7-119E-74E6-90FB-E3F72698BE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24670A-C086-4EFE-B9A5-EA1DDAEA4646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25647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D8AE3A-8295-04C4-97F0-C47D4DA947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D009EFC-21A7-8624-D288-DDA4DD090C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0AED15C-CA24-04C6-1251-2882FEBC2F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0AFA6C7-D078-85C4-F6AA-C406292B35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24670A-C086-4EFE-B9A5-EA1DDAEA4646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11089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>
            <a:extLst>
              <a:ext uri="{FF2B5EF4-FFF2-40B4-BE49-F238E27FC236}">
                <a16:creationId xmlns:a16="http://schemas.microsoft.com/office/drawing/2014/main" id="{9EEDC471-ECF8-4522-9E4F-1C31EC078AD9}"/>
              </a:ext>
            </a:extLst>
          </p:cNvPr>
          <p:cNvGrpSpPr/>
          <p:nvPr userDrawn="1"/>
        </p:nvGrpSpPr>
        <p:grpSpPr>
          <a:xfrm>
            <a:off x="490658" y="504877"/>
            <a:ext cx="588180" cy="161973"/>
            <a:chOff x="472189" y="507495"/>
            <a:chExt cx="588180" cy="161973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4AB6494-0FDD-468E-B073-AAAB08A82B05}"/>
                </a:ext>
              </a:extLst>
            </p:cNvPr>
            <p:cNvSpPr txBox="1"/>
            <p:nvPr userDrawn="1"/>
          </p:nvSpPr>
          <p:spPr>
            <a:xfrm>
              <a:off x="472189" y="519232"/>
              <a:ext cx="411972" cy="1384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altLang="ko-KR" sz="900" dirty="0">
                  <a:ln>
                    <a:solidFill>
                      <a:srgbClr val="0F2548">
                        <a:alpha val="0"/>
                      </a:srgbClr>
                    </a:solidFill>
                  </a:ln>
                  <a:solidFill>
                    <a:srgbClr val="09152D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Chapter</a:t>
              </a:r>
              <a:endParaRPr lang="ko-KR" altLang="en-US" sz="900" dirty="0">
                <a:ln>
                  <a:solidFill>
                    <a:srgbClr val="0F2548">
                      <a:alpha val="0"/>
                    </a:srgbClr>
                  </a:solidFill>
                </a:ln>
                <a:solidFill>
                  <a:srgbClr val="09152D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A3B80822-D077-40E0-8BCF-0340B856C3DF}"/>
                </a:ext>
              </a:extLst>
            </p:cNvPr>
            <p:cNvSpPr/>
            <p:nvPr userDrawn="1"/>
          </p:nvSpPr>
          <p:spPr>
            <a:xfrm>
              <a:off x="898396" y="507495"/>
              <a:ext cx="161973" cy="161973"/>
            </a:xfrm>
            <a:prstGeom prst="ellipse">
              <a:avLst/>
            </a:prstGeom>
            <a:solidFill>
              <a:srgbClr val="0915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altLang="ko-KR" sz="1400" dirty="0">
                  <a:ln>
                    <a:solidFill>
                      <a:srgbClr val="0F2548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Ⅱ</a:t>
              </a:r>
              <a:endParaRPr lang="ko-KR" altLang="en-US" sz="1400" dirty="0">
                <a:ln>
                  <a:solidFill>
                    <a:srgbClr val="0F2548">
                      <a:alpha val="0"/>
                    </a:srgb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F9E00EF4-6344-DC57-1504-D936CB031C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794577" y="6955900"/>
            <a:ext cx="657523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74691A-8E59-481E-8278-C1EC6773A962}" type="slidenum">
              <a:rPr lang="ko-KR" altLang="en-US" smtClean="0">
                <a:latin typeface="맑은 고딕" panose="020B0503020000020004" pitchFamily="50" charset="-127"/>
              </a:rPr>
              <a:pPr/>
              <a:t>‹#›</a:t>
            </a:fld>
            <a:endParaRPr lang="ko-KR" altLang="en-US" dirty="0"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85862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14AB6494-0FDD-468E-B073-AAAB08A82B05}"/>
              </a:ext>
            </a:extLst>
          </p:cNvPr>
          <p:cNvSpPr txBox="1"/>
          <p:nvPr userDrawn="1"/>
        </p:nvSpPr>
        <p:spPr>
          <a:xfrm>
            <a:off x="529001" y="226684"/>
            <a:ext cx="513282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1400" b="1" dirty="0">
                <a:ln>
                  <a:solidFill>
                    <a:srgbClr val="0F2548">
                      <a:alpha val="0"/>
                    </a:srgbClr>
                  </a:solidFill>
                </a:ln>
                <a:solidFill>
                  <a:srgbClr val="09152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CBNU</a:t>
            </a:r>
          </a:p>
          <a:p>
            <a:pPr algn="l"/>
            <a:r>
              <a:rPr lang="en-US" altLang="ko-KR" sz="1400" b="1" dirty="0">
                <a:ln>
                  <a:solidFill>
                    <a:srgbClr val="0F2548">
                      <a:alpha val="0"/>
                    </a:srgbClr>
                  </a:solidFill>
                </a:ln>
                <a:solidFill>
                  <a:srgbClr val="09152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INDAI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67B442C0-9EF9-0DF5-EB95-9814FEAB71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794577" y="6955900"/>
            <a:ext cx="657523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74691A-8E59-481E-8278-C1EC6773A962}" type="slidenum">
              <a:rPr lang="ko-KR" altLang="en-US" smtClean="0">
                <a:latin typeface="맑은 고딕" panose="020B0503020000020004" pitchFamily="50" charset="-127"/>
              </a:rPr>
              <a:pPr/>
              <a:t>‹#›</a:t>
            </a:fld>
            <a:endParaRPr lang="ko-KR" altLang="en-US" dirty="0"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353249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바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03999FAE-1E1F-40A9-8E2E-1BC9088BD22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0691813" cy="7047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6537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0CD1F678-97E2-4545-B1CA-A8C5C9E1BF73}"/>
              </a:ext>
            </a:extLst>
          </p:cNvPr>
          <p:cNvSpPr/>
          <p:nvPr userDrawn="1"/>
        </p:nvSpPr>
        <p:spPr>
          <a:xfrm>
            <a:off x="0" y="1038225"/>
            <a:ext cx="10692000" cy="162207"/>
          </a:xfrm>
          <a:prstGeom prst="rect">
            <a:avLst/>
          </a:prstGeom>
          <a:solidFill>
            <a:srgbClr val="0915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9672DB6-D07F-46A4-A0CC-43AC7C97A5C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691813" cy="1167321"/>
          </a:xfrm>
          <a:prstGeom prst="rect">
            <a:avLst/>
          </a:prstGeom>
        </p:spPr>
      </p:pic>
      <p:sp>
        <p:nvSpPr>
          <p:cNvPr id="9" name="사각형: 둥근 위쪽 모서리 8">
            <a:extLst>
              <a:ext uri="{FF2B5EF4-FFF2-40B4-BE49-F238E27FC236}">
                <a16:creationId xmlns:a16="http://schemas.microsoft.com/office/drawing/2014/main" id="{EC054DA7-21D2-4C39-8817-9445E9BC3628}"/>
              </a:ext>
            </a:extLst>
          </p:cNvPr>
          <p:cNvSpPr/>
          <p:nvPr userDrawn="1"/>
        </p:nvSpPr>
        <p:spPr>
          <a:xfrm flipV="1">
            <a:off x="425099" y="-1"/>
            <a:ext cx="719300" cy="1277253"/>
          </a:xfrm>
          <a:prstGeom prst="round2SameRect">
            <a:avLst>
              <a:gd name="adj1" fmla="val 11370"/>
              <a:gd name="adj2" fmla="val 0"/>
            </a:avLst>
          </a:prstGeom>
          <a:gradFill>
            <a:gsLst>
              <a:gs pos="85000">
                <a:schemeClr val="bg1">
                  <a:lumMod val="85000"/>
                </a:schemeClr>
              </a:gs>
              <a:gs pos="56000">
                <a:schemeClr val="bg1"/>
              </a:gs>
              <a:gs pos="27000">
                <a:schemeClr val="bg1">
                  <a:lumMod val="9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</a:endParaRPr>
          </a:p>
        </p:txBody>
      </p:sp>
      <p:sp>
        <p:nvSpPr>
          <p:cNvPr id="10" name="이등변 삼각형 9">
            <a:extLst>
              <a:ext uri="{FF2B5EF4-FFF2-40B4-BE49-F238E27FC236}">
                <a16:creationId xmlns:a16="http://schemas.microsoft.com/office/drawing/2014/main" id="{3B9D2E36-18E8-44C7-AD56-CFFCDEF667B8}"/>
              </a:ext>
            </a:extLst>
          </p:cNvPr>
          <p:cNvSpPr/>
          <p:nvPr userDrawn="1"/>
        </p:nvSpPr>
        <p:spPr>
          <a:xfrm>
            <a:off x="292101" y="-2"/>
            <a:ext cx="130274" cy="1200434"/>
          </a:xfrm>
          <a:prstGeom prst="triangle">
            <a:avLst>
              <a:gd name="adj" fmla="val 100000"/>
            </a:avLst>
          </a:prstGeom>
          <a:solidFill>
            <a:srgbClr val="0915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dirty="0">
              <a:latin typeface="맑은 고딕" panose="020B0503020000020004" pitchFamily="50" charset="-127"/>
            </a:endParaRP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C1D9CFB1-9860-F11E-C39D-6838DA4C1C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794577" y="6955900"/>
            <a:ext cx="657523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74691A-8E59-481E-8278-C1EC6773A962}" type="slidenum">
              <a:rPr lang="ko-KR" altLang="en-US" smtClean="0">
                <a:latin typeface="맑은 고딕" panose="020B0503020000020004" pitchFamily="50" charset="-127"/>
              </a:rPr>
              <a:pPr/>
              <a:t>‹#›</a:t>
            </a:fld>
            <a:endParaRPr lang="ko-KR" altLang="en-US" dirty="0"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537365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86" r:id="rId2"/>
    <p:sldLayoutId id="2147483685" r:id="rId3"/>
  </p:sldLayoutIdLst>
  <p:hf sldNum="0" hdr="0" ftr="0" dt="0"/>
  <p:txStyles>
    <p:titleStyle>
      <a:lvl1pPr algn="l" defTabSz="1007943" rtl="0" eaLnBrk="1" latinLnBrk="1" hangingPunct="1">
        <a:lnSpc>
          <a:spcPct val="90000"/>
        </a:lnSpc>
        <a:spcBef>
          <a:spcPct val="0"/>
        </a:spcBef>
        <a:buNone/>
        <a:defRPr sz="485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1986" indent="-251986" algn="l" defTabSz="1007943" rtl="0" eaLnBrk="1" latinLnBrk="1" hangingPunct="1">
        <a:lnSpc>
          <a:spcPct val="90000"/>
        </a:lnSpc>
        <a:spcBef>
          <a:spcPts val="1102"/>
        </a:spcBef>
        <a:buFont typeface="Arial" panose="020B0604020202020204" pitchFamily="34" charset="0"/>
        <a:buChar char="•"/>
        <a:defRPr sz="3086" kern="1200">
          <a:solidFill>
            <a:schemeClr val="tx1"/>
          </a:solidFill>
          <a:latin typeface="+mn-lt"/>
          <a:ea typeface="+mn-ea"/>
          <a:cs typeface="+mn-cs"/>
        </a:defRPr>
      </a:lvl1pPr>
      <a:lvl2pPr marL="755957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646" kern="1200">
          <a:solidFill>
            <a:schemeClr val="tx1"/>
          </a:solidFill>
          <a:latin typeface="+mn-lt"/>
          <a:ea typeface="+mn-ea"/>
          <a:cs typeface="+mn-cs"/>
        </a:defRPr>
      </a:lvl2pPr>
      <a:lvl3pPr marL="1259929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3pPr>
      <a:lvl4pPr marL="1763900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267872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771844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275815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779787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283758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72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943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915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886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858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829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801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772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367" userDrawn="1">
          <p15:clr>
            <a:srgbClr val="F26B43"/>
          </p15:clr>
        </p15:guide>
        <p15:guide id="2" orient="horz" pos="2381" userDrawn="1">
          <p15:clr>
            <a:srgbClr val="F26B43"/>
          </p15:clr>
        </p15:guide>
        <p15:guide id="3" pos="3390" userDrawn="1">
          <p15:clr>
            <a:srgbClr val="F26B43"/>
          </p15:clr>
        </p15:guide>
        <p15:guide id="4" pos="3345" userDrawn="1">
          <p15:clr>
            <a:srgbClr val="F26B43"/>
          </p15:clr>
        </p15:guide>
        <p15:guide id="5" orient="horz" pos="748" userDrawn="1">
          <p15:clr>
            <a:srgbClr val="F26B43"/>
          </p15:clr>
        </p15:guide>
        <p15:guide id="6" pos="264" userDrawn="1">
          <p15:clr>
            <a:srgbClr val="F26B43"/>
          </p15:clr>
        </p15:guide>
        <p15:guide id="7" pos="6475" userDrawn="1">
          <p15:clr>
            <a:srgbClr val="F26B43"/>
          </p15:clr>
        </p15:guide>
        <p15:guide id="8" orient="horz" pos="441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eg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11" Type="http://schemas.openxmlformats.org/officeDocument/2006/relationships/image" Target="../media/image55.png"/><Relationship Id="rId5" Type="http://schemas.openxmlformats.org/officeDocument/2006/relationships/image" Target="../media/image49.png"/><Relationship Id="rId10" Type="http://schemas.openxmlformats.org/officeDocument/2006/relationships/image" Target="../media/image54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F03E29A7-043A-4770-9206-C834946AE229}"/>
              </a:ext>
            </a:extLst>
          </p:cNvPr>
          <p:cNvSpPr txBox="1"/>
          <p:nvPr/>
        </p:nvSpPr>
        <p:spPr>
          <a:xfrm>
            <a:off x="2673783" y="4505829"/>
            <a:ext cx="534424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2025. 06. 19</a:t>
            </a:r>
            <a:endParaRPr lang="ko-KR" altLang="en-US" sz="20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양쪽 모서리가 둥근 사각형 166">
            <a:extLst>
              <a:ext uri="{FF2B5EF4-FFF2-40B4-BE49-F238E27FC236}">
                <a16:creationId xmlns:a16="http://schemas.microsoft.com/office/drawing/2014/main" id="{CB19F375-95FD-4D04-AD0D-AD922147E1FA}"/>
              </a:ext>
            </a:extLst>
          </p:cNvPr>
          <p:cNvSpPr/>
          <p:nvPr/>
        </p:nvSpPr>
        <p:spPr>
          <a:xfrm rot="5400000">
            <a:off x="4443398" y="-698394"/>
            <a:ext cx="1725414" cy="8312766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tx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n>
                <a:solidFill>
                  <a:srgbClr val="0F2548">
                    <a:alpha val="0"/>
                  </a:srgb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7E76D2E2-CB53-4D23-BBB0-8CC55C1D3C7C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1149720" y="3955286"/>
            <a:ext cx="8312763" cy="676775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640C67C9-A130-44A8-8C77-994FB81CA463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149720" y="2480847"/>
            <a:ext cx="8312763" cy="241342"/>
          </a:xfrm>
          <a:prstGeom prst="rect">
            <a:avLst/>
          </a:prstGeom>
        </p:spPr>
      </p:pic>
      <p:sp>
        <p:nvSpPr>
          <p:cNvPr id="31" name="TextBox 36">
            <a:extLst>
              <a:ext uri="{FF2B5EF4-FFF2-40B4-BE49-F238E27FC236}">
                <a16:creationId xmlns:a16="http://schemas.microsoft.com/office/drawing/2014/main" id="{CCC54D7F-EFDB-4C0E-87FA-3978BED1A81E}"/>
              </a:ext>
            </a:extLst>
          </p:cNvPr>
          <p:cNvSpPr txBox="1"/>
          <p:nvPr/>
        </p:nvSpPr>
        <p:spPr>
          <a:xfrm>
            <a:off x="1414585" y="2814342"/>
            <a:ext cx="7862641" cy="1292662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306" kern="1200">
                <a:solidFill>
                  <a:srgbClr val="292929"/>
                </a:solidFill>
                <a:latin typeface="Rix모던고딕 EB" pitchFamily="18" charset="-127"/>
                <a:ea typeface="굴림" charset="-127"/>
                <a:cs typeface="+mn-cs"/>
              </a:defRPr>
            </a:lvl1pPr>
            <a:lvl2pPr marL="494297" indent="3457" algn="l" rtl="0" fontAlgn="base" latinLnBrk="1">
              <a:spcBef>
                <a:spcPct val="0"/>
              </a:spcBef>
              <a:spcAft>
                <a:spcPct val="0"/>
              </a:spcAft>
              <a:defRPr kumimoji="1" sz="1306" kern="1200">
                <a:solidFill>
                  <a:srgbClr val="292929"/>
                </a:solidFill>
                <a:latin typeface="Rix모던고딕 EB" pitchFamily="18" charset="-127"/>
                <a:ea typeface="굴림" charset="-127"/>
                <a:cs typeface="+mn-cs"/>
              </a:defRPr>
            </a:lvl2pPr>
            <a:lvl3pPr marL="990323" indent="5185" algn="l" rtl="0" fontAlgn="base" latinLnBrk="1">
              <a:spcBef>
                <a:spcPct val="0"/>
              </a:spcBef>
              <a:spcAft>
                <a:spcPct val="0"/>
              </a:spcAft>
              <a:defRPr kumimoji="1" sz="1306" kern="1200">
                <a:solidFill>
                  <a:srgbClr val="292929"/>
                </a:solidFill>
                <a:latin typeface="Rix모던고딕 EB" pitchFamily="18" charset="-127"/>
                <a:ea typeface="굴림" charset="-127"/>
                <a:cs typeface="+mn-cs"/>
              </a:defRPr>
            </a:lvl3pPr>
            <a:lvl4pPr marL="1486348" indent="6913" algn="l" rtl="0" fontAlgn="base" latinLnBrk="1">
              <a:spcBef>
                <a:spcPct val="0"/>
              </a:spcBef>
              <a:spcAft>
                <a:spcPct val="0"/>
              </a:spcAft>
              <a:defRPr kumimoji="1" sz="1306" kern="1200">
                <a:solidFill>
                  <a:srgbClr val="292929"/>
                </a:solidFill>
                <a:latin typeface="Rix모던고딕 EB" pitchFamily="18" charset="-127"/>
                <a:ea typeface="굴림" charset="-127"/>
                <a:cs typeface="+mn-cs"/>
              </a:defRPr>
            </a:lvl4pPr>
            <a:lvl5pPr marL="1980645" indent="10370" algn="l" rtl="0" fontAlgn="base" latinLnBrk="1">
              <a:spcBef>
                <a:spcPct val="0"/>
              </a:spcBef>
              <a:spcAft>
                <a:spcPct val="0"/>
              </a:spcAft>
              <a:defRPr kumimoji="1" sz="1306" kern="1200">
                <a:solidFill>
                  <a:srgbClr val="292929"/>
                </a:solidFill>
                <a:latin typeface="Rix모던고딕 EB" pitchFamily="18" charset="-127"/>
                <a:ea typeface="굴림" charset="-127"/>
                <a:cs typeface="+mn-cs"/>
              </a:defRPr>
            </a:lvl5pPr>
            <a:lvl6pPr marL="2488768" algn="l" defTabSz="995507" rtl="0" eaLnBrk="1" latinLnBrk="1" hangingPunct="1">
              <a:defRPr kumimoji="1" sz="1306" kern="1200">
                <a:solidFill>
                  <a:srgbClr val="292929"/>
                </a:solidFill>
                <a:latin typeface="Rix모던고딕 EB" pitchFamily="18" charset="-127"/>
                <a:ea typeface="굴림" charset="-127"/>
                <a:cs typeface="+mn-cs"/>
              </a:defRPr>
            </a:lvl6pPr>
            <a:lvl7pPr marL="2986522" algn="l" defTabSz="995507" rtl="0" eaLnBrk="1" latinLnBrk="1" hangingPunct="1">
              <a:defRPr kumimoji="1" sz="1306" kern="1200">
                <a:solidFill>
                  <a:srgbClr val="292929"/>
                </a:solidFill>
                <a:latin typeface="Rix모던고딕 EB" pitchFamily="18" charset="-127"/>
                <a:ea typeface="굴림" charset="-127"/>
                <a:cs typeface="+mn-cs"/>
              </a:defRPr>
            </a:lvl7pPr>
            <a:lvl8pPr marL="3484275" algn="l" defTabSz="995507" rtl="0" eaLnBrk="1" latinLnBrk="1" hangingPunct="1">
              <a:defRPr kumimoji="1" sz="1306" kern="1200">
                <a:solidFill>
                  <a:srgbClr val="292929"/>
                </a:solidFill>
                <a:latin typeface="Rix모던고딕 EB" pitchFamily="18" charset="-127"/>
                <a:ea typeface="굴림" charset="-127"/>
                <a:cs typeface="+mn-cs"/>
              </a:defRPr>
            </a:lvl8pPr>
            <a:lvl9pPr marL="3982029" algn="l" defTabSz="995507" rtl="0" eaLnBrk="1" latinLnBrk="1" hangingPunct="1">
              <a:defRPr kumimoji="1" sz="1306" kern="1200">
                <a:solidFill>
                  <a:srgbClr val="292929"/>
                </a:solidFill>
                <a:latin typeface="Rix모던고딕 EB" pitchFamily="18" charset="-127"/>
                <a:ea typeface="굴림" charset="-127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2400" b="1" dirty="0">
                <a:ln w="1270">
                  <a:noFill/>
                </a:ln>
                <a:gradFill>
                  <a:gsLst>
                    <a:gs pos="95413">
                      <a:schemeClr val="bg1"/>
                    </a:gs>
                    <a:gs pos="86239">
                      <a:schemeClr val="bg1"/>
                    </a:gs>
                  </a:gsLst>
                  <a:lin ang="54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SMT </a:t>
            </a:r>
            <a:r>
              <a:rPr lang="ko-KR" altLang="en-US" sz="2400" b="1" dirty="0">
                <a:ln w="1270">
                  <a:noFill/>
                </a:ln>
                <a:gradFill>
                  <a:gsLst>
                    <a:gs pos="95413">
                      <a:schemeClr val="bg1"/>
                    </a:gs>
                    <a:gs pos="86239">
                      <a:schemeClr val="bg1"/>
                    </a:gs>
                  </a:gsLst>
                  <a:lin ang="54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공정의 주요 불량 검출을 위한 </a:t>
            </a:r>
          </a:p>
          <a:p>
            <a:pPr algn="ctr">
              <a:defRPr/>
            </a:pPr>
            <a:r>
              <a:rPr lang="ko-KR" altLang="en-US" sz="2400" b="1" dirty="0">
                <a:ln w="1270">
                  <a:noFill/>
                </a:ln>
                <a:gradFill>
                  <a:gsLst>
                    <a:gs pos="95413">
                      <a:schemeClr val="bg1"/>
                    </a:gs>
                    <a:gs pos="86239">
                      <a:schemeClr val="bg1"/>
                    </a:gs>
                  </a:gsLst>
                  <a:lin ang="54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딥러닝 방법 연구</a:t>
            </a:r>
            <a:endParaRPr lang="en-US" altLang="ko-KR" sz="2400" b="1" dirty="0">
              <a:ln w="1270">
                <a:noFill/>
              </a:ln>
              <a:gradFill>
                <a:gsLst>
                  <a:gs pos="95413">
                    <a:schemeClr val="bg1"/>
                  </a:gs>
                  <a:gs pos="86239">
                    <a:schemeClr val="bg1"/>
                  </a:gs>
                </a:gsLst>
                <a:lin ang="5400000" scaled="1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>
              <a:defRPr/>
            </a:pPr>
            <a:r>
              <a:rPr lang="en-US" altLang="ko-KR" sz="1800" b="1" dirty="0">
                <a:ln w="1270">
                  <a:noFill/>
                </a:ln>
                <a:gradFill>
                  <a:gsLst>
                    <a:gs pos="95413">
                      <a:schemeClr val="bg1"/>
                    </a:gs>
                    <a:gs pos="86239">
                      <a:schemeClr val="bg1"/>
                    </a:gs>
                  </a:gsLst>
                  <a:lin ang="54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Study on Deep Learning Method for Major Defect Detection in SMT Process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C53DB33-8CCC-460B-A4D1-60BA90466F61}"/>
              </a:ext>
            </a:extLst>
          </p:cNvPr>
          <p:cNvSpPr txBox="1"/>
          <p:nvPr/>
        </p:nvSpPr>
        <p:spPr>
          <a:xfrm>
            <a:off x="6773984" y="5683244"/>
            <a:ext cx="3991000" cy="8697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발 표 자  </a:t>
            </a:r>
            <a:r>
              <a:rPr lang="en-US" altLang="ko-KR" b="1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b="1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김 연 지 </a:t>
            </a:r>
            <a:r>
              <a:rPr lang="en-US" altLang="ko-KR" b="1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(2023254018)</a:t>
            </a:r>
          </a:p>
          <a:p>
            <a:pPr>
              <a:lnSpc>
                <a:spcPct val="150000"/>
              </a:lnSpc>
            </a:pPr>
            <a:r>
              <a:rPr lang="en-US" altLang="ko-KR" b="1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ko-KR" altLang="en-US" b="1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지도교수 </a:t>
            </a:r>
            <a:r>
              <a:rPr lang="en-US" altLang="ko-KR" b="1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b="1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 명 근</a:t>
            </a:r>
            <a:endParaRPr lang="ko-KR" altLang="en-US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B2516F6-F930-28B7-9ECC-1CA39CF7A2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958" y="7089688"/>
            <a:ext cx="2840755" cy="422219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318A43DC-D1ED-DBB1-CDBF-1E8F749A59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98114" y="7103759"/>
            <a:ext cx="2022741" cy="42266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B1164A8-D5DE-3D50-345D-FB934EAFF32B}"/>
              </a:ext>
            </a:extLst>
          </p:cNvPr>
          <p:cNvSpPr txBox="1"/>
          <p:nvPr/>
        </p:nvSpPr>
        <p:spPr>
          <a:xfrm>
            <a:off x="2842367" y="1853026"/>
            <a:ext cx="534424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2025</a:t>
            </a:r>
            <a:r>
              <a:rPr lang="ko-KR" altLang="en-US" sz="2000" b="1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산업인공지능학과</a:t>
            </a:r>
            <a:endParaRPr lang="en-US" altLang="ko-KR" sz="2000" b="1" kern="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2000" b="1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석사 학위 논문 심사 발표</a:t>
            </a:r>
            <a:endParaRPr lang="ko-KR" altLang="en-US" sz="20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E97BA59-A68B-069B-78C9-20909EE57A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208" y="4412850"/>
            <a:ext cx="4433586" cy="2537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9285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A596C79-63D0-4BF5-B7CC-D11C632D6AD3}"/>
              </a:ext>
            </a:extLst>
          </p:cNvPr>
          <p:cNvSpPr txBox="1"/>
          <p:nvPr/>
        </p:nvSpPr>
        <p:spPr>
          <a:xfrm>
            <a:off x="1304365" y="599583"/>
            <a:ext cx="79702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Ⅱ. SMT </a:t>
            </a:r>
            <a:r>
              <a:rPr lang="ko-KR" altLang="en-US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불량 검출을 위한 딥러닝 관련 연구 </a:t>
            </a:r>
            <a:endParaRPr lang="ko-KR" altLang="en-US" sz="2000" i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345671DF-143B-F4D6-3223-4C854E1A0A9F}"/>
              </a:ext>
            </a:extLst>
          </p:cNvPr>
          <p:cNvGrpSpPr/>
          <p:nvPr/>
        </p:nvGrpSpPr>
        <p:grpSpPr>
          <a:xfrm>
            <a:off x="430306" y="1408458"/>
            <a:ext cx="6327333" cy="381458"/>
            <a:chOff x="430306" y="1408458"/>
            <a:chExt cx="6327333" cy="381458"/>
          </a:xfrm>
        </p:grpSpPr>
        <p:sp>
          <p:nvSpPr>
            <p:cNvPr id="23" name="TextBox 36">
              <a:extLst>
                <a:ext uri="{FF2B5EF4-FFF2-40B4-BE49-F238E27FC236}">
                  <a16:creationId xmlns:a16="http://schemas.microsoft.com/office/drawing/2014/main" id="{97A7401D-6332-B4F2-FDC7-FC8617BA6C64}"/>
                </a:ext>
              </a:extLst>
            </p:cNvPr>
            <p:cNvSpPr txBox="1"/>
            <p:nvPr/>
          </p:nvSpPr>
          <p:spPr>
            <a:xfrm>
              <a:off x="1304365" y="1443791"/>
              <a:ext cx="5453274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1pPr>
              <a:lvl2pPr marL="494297" indent="3457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2pPr>
              <a:lvl3pPr marL="990323" indent="5185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3pPr>
              <a:lvl4pPr marL="1486348" indent="6913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4pPr>
              <a:lvl5pPr marL="1980645" indent="1037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5pPr>
              <a:lvl6pPr marL="2488768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6pPr>
              <a:lvl7pPr marL="2986522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7pPr>
              <a:lvl8pPr marL="3484275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8pPr>
              <a:lvl9pPr marL="3982029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CNN</a:t>
              </a: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을 활용한 </a:t>
              </a:r>
              <a:r>
                <a:rPr lang="en-US" altLang="ko-KR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SMT </a:t>
              </a: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불량 검출 연구 </a:t>
              </a:r>
              <a:r>
                <a:rPr lang="en-US" altLang="ko-KR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- 3</a:t>
              </a: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건</a:t>
              </a: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09EC2972-71B9-D11E-A7D9-7DE1691A4560}"/>
                </a:ext>
              </a:extLst>
            </p:cNvPr>
            <p:cNvGrpSpPr/>
            <p:nvPr/>
          </p:nvGrpSpPr>
          <p:grpSpPr>
            <a:xfrm>
              <a:off x="430306" y="1408458"/>
              <a:ext cx="729983" cy="381458"/>
              <a:chOff x="6228680" y="6884181"/>
              <a:chExt cx="667988" cy="249385"/>
            </a:xfrm>
          </p:grpSpPr>
          <p:sp>
            <p:nvSpPr>
              <p:cNvPr id="25" name="사각형: 둥근 위쪽 모서리 24">
                <a:extLst>
                  <a:ext uri="{FF2B5EF4-FFF2-40B4-BE49-F238E27FC236}">
                    <a16:creationId xmlns:a16="http://schemas.microsoft.com/office/drawing/2014/main" id="{9F9EA839-73A4-666A-5DC5-4F7A69AD1CFB}"/>
                  </a:ext>
                </a:extLst>
              </p:cNvPr>
              <p:cNvSpPr/>
              <p:nvPr/>
            </p:nvSpPr>
            <p:spPr>
              <a:xfrm rot="5400000">
                <a:off x="6437981" y="6674880"/>
                <a:ext cx="249385" cy="66798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22000">
                    <a:schemeClr val="tx1">
                      <a:alpha val="50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5400000" scaled="1"/>
              </a:gradFill>
              <a:ln w="12700">
                <a:gradFill>
                  <a:gsLst>
                    <a:gs pos="9000">
                      <a:schemeClr val="bg1"/>
                    </a:gs>
                    <a:gs pos="92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latinLnBrk="1"/>
                <a:endParaRPr lang="ko-KR" altLang="en-US" b="1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81E8E2C-5B46-AC04-A41D-119E97BCC573}"/>
                  </a:ext>
                </a:extLst>
              </p:cNvPr>
              <p:cNvSpPr txBox="1"/>
              <p:nvPr/>
            </p:nvSpPr>
            <p:spPr>
              <a:xfrm>
                <a:off x="6528557" y="6904142"/>
                <a:ext cx="264927" cy="181093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 fontAlgn="base" latinLnBrk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ko-KR" b="1" spc="-80" dirty="0">
                    <a:ln w="1270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1.</a:t>
                </a:r>
                <a:endParaRPr kumimoji="1" lang="ko-KR" altLang="en-US" b="1" spc="-80" dirty="0">
                  <a:ln w="127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92F89DD-9778-E15A-69A0-D8C762718C4A}"/>
              </a:ext>
            </a:extLst>
          </p:cNvPr>
          <p:cNvSpPr txBox="1"/>
          <p:nvPr/>
        </p:nvSpPr>
        <p:spPr>
          <a:xfrm>
            <a:off x="10134769" y="7077075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E2886697-6AD6-4FDA-9E51-14A767932366}" type="slidenum">
              <a:rPr lang="ko-KR" altLang="en-US" sz="1200" smtClean="0"/>
              <a:t>10</a:t>
            </a:fld>
            <a:endParaRPr lang="ko-KR" altLang="en-US" sz="12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1A1BB32-1D81-62D7-CD3C-C10FF85A7333}"/>
              </a:ext>
            </a:extLst>
          </p:cNvPr>
          <p:cNvSpPr txBox="1"/>
          <p:nvPr/>
        </p:nvSpPr>
        <p:spPr>
          <a:xfrm>
            <a:off x="795297" y="2036977"/>
            <a:ext cx="9683954" cy="29993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0000" indent="-18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+mn-ea"/>
              </a:rPr>
              <a:t>심층 회선 신경망을 이용한 </a:t>
            </a:r>
            <a:r>
              <a:rPr lang="en-US" altLang="ko-KR" sz="1600" dirty="0">
                <a:latin typeface="+mn-ea"/>
              </a:rPr>
              <a:t>SMT </a:t>
            </a:r>
            <a:r>
              <a:rPr lang="ko-KR" altLang="en-US" sz="1600" dirty="0">
                <a:latin typeface="+mn-ea"/>
              </a:rPr>
              <a:t>제조 공정의 가성 불량 검출 방법 </a:t>
            </a:r>
            <a:r>
              <a:rPr lang="en-US" altLang="ko-KR" sz="1600" dirty="0">
                <a:latin typeface="+mn-ea"/>
              </a:rPr>
              <a:t>: </a:t>
            </a:r>
            <a:r>
              <a:rPr lang="ko-KR" altLang="en-US" sz="1600" dirty="0">
                <a:latin typeface="+mn-ea"/>
              </a:rPr>
              <a:t>김정욱 </a:t>
            </a:r>
            <a:r>
              <a:rPr lang="en-US" altLang="ko-KR" sz="1600" dirty="0">
                <a:latin typeface="+mn-ea"/>
              </a:rPr>
              <a:t>(2018)</a:t>
            </a:r>
          </a:p>
          <a:p>
            <a:pPr marL="538163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b="0" i="0" dirty="0">
                <a:effectLst/>
                <a:latin typeface="+mn-ea"/>
              </a:rPr>
              <a:t>심층 회선 신경망</a:t>
            </a:r>
            <a:r>
              <a:rPr lang="en-US" altLang="ko-KR" sz="1600" b="0" i="0" dirty="0">
                <a:effectLst/>
                <a:latin typeface="+mn-ea"/>
              </a:rPr>
              <a:t>(Deep CNN)</a:t>
            </a:r>
            <a:r>
              <a:rPr lang="ko-KR" altLang="en-US" sz="1600" b="0" i="0" dirty="0">
                <a:effectLst/>
                <a:latin typeface="+mn-ea"/>
              </a:rPr>
              <a:t>을 이용하여 </a:t>
            </a:r>
            <a:r>
              <a:rPr lang="en-US" altLang="ko-KR" sz="1600" b="0" i="0" dirty="0">
                <a:effectLst/>
                <a:latin typeface="+mn-ea"/>
              </a:rPr>
              <a:t>SMT </a:t>
            </a:r>
            <a:r>
              <a:rPr lang="ko-KR" altLang="en-US" sz="1600" b="0" i="0" dirty="0">
                <a:effectLst/>
                <a:latin typeface="+mn-ea"/>
              </a:rPr>
              <a:t>제조 공정에서 발생하는 가성 불량 검출 연구 수행</a:t>
            </a:r>
            <a:endParaRPr lang="en-US" altLang="ko-KR" sz="1600" b="0" i="0" dirty="0">
              <a:effectLst/>
              <a:latin typeface="+mn-ea"/>
            </a:endParaRPr>
          </a:p>
          <a:p>
            <a:pPr marL="180000" indent="-1800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latin typeface="+mn-ea"/>
            </a:endParaRPr>
          </a:p>
          <a:p>
            <a:pPr marL="180000" indent="-18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+mn-ea"/>
              </a:rPr>
              <a:t> 직렬형 </a:t>
            </a:r>
            <a:r>
              <a:rPr lang="ko-KR" altLang="en-US" sz="1600" dirty="0" err="1">
                <a:latin typeface="+mn-ea"/>
              </a:rPr>
              <a:t>컨볼루션</a:t>
            </a:r>
            <a:r>
              <a:rPr lang="ko-KR" altLang="en-US" sz="1600" dirty="0">
                <a:latin typeface="+mn-ea"/>
              </a:rPr>
              <a:t> 신경망에 의한 </a:t>
            </a:r>
            <a:r>
              <a:rPr lang="en-US" altLang="ko-KR" sz="1600" dirty="0">
                <a:latin typeface="+mn-ea"/>
              </a:rPr>
              <a:t>SMD </a:t>
            </a:r>
            <a:r>
              <a:rPr lang="ko-KR" altLang="en-US" sz="1600" dirty="0">
                <a:latin typeface="+mn-ea"/>
              </a:rPr>
              <a:t>부품의 조립 불량 분류 방법 </a:t>
            </a:r>
            <a:r>
              <a:rPr lang="en-US" altLang="ko-KR" sz="1600" dirty="0">
                <a:latin typeface="+mn-ea"/>
              </a:rPr>
              <a:t>: </a:t>
            </a:r>
            <a:r>
              <a:rPr lang="ko-KR" altLang="en-US" sz="1600" dirty="0">
                <a:latin typeface="+mn-ea"/>
              </a:rPr>
              <a:t>류종현</a:t>
            </a:r>
            <a:r>
              <a:rPr lang="en-US" altLang="ko-KR" sz="1600" dirty="0">
                <a:latin typeface="+mn-ea"/>
              </a:rPr>
              <a:t> </a:t>
            </a:r>
            <a:r>
              <a:rPr lang="ko-KR" altLang="en-US" sz="1600" dirty="0">
                <a:latin typeface="+mn-ea"/>
              </a:rPr>
              <a:t>외</a:t>
            </a:r>
            <a:r>
              <a:rPr lang="en-US" altLang="ko-KR" sz="1600" dirty="0">
                <a:latin typeface="+mn-ea"/>
              </a:rPr>
              <a:t> 2</a:t>
            </a:r>
            <a:r>
              <a:rPr lang="ko-KR" altLang="en-US" sz="1600" dirty="0">
                <a:latin typeface="+mn-ea"/>
              </a:rPr>
              <a:t>명</a:t>
            </a:r>
            <a:r>
              <a:rPr lang="en-US" altLang="ko-KR" sz="1600" dirty="0">
                <a:latin typeface="+mn-ea"/>
              </a:rPr>
              <a:t> (2019)</a:t>
            </a:r>
          </a:p>
          <a:p>
            <a:pPr marL="538163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latin typeface="+mn-ea"/>
              </a:rPr>
              <a:t>직렬형 </a:t>
            </a:r>
            <a:r>
              <a:rPr lang="ko-KR" altLang="en-US" sz="1600" dirty="0" err="1">
                <a:latin typeface="+mn-ea"/>
              </a:rPr>
              <a:t>컨볼루션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(Cascade CNN)</a:t>
            </a:r>
            <a:r>
              <a:rPr lang="ko-KR" altLang="en-US" sz="1600" dirty="0">
                <a:latin typeface="+mn-ea"/>
              </a:rPr>
              <a:t>을 이용하여 </a:t>
            </a:r>
            <a:r>
              <a:rPr lang="en-US" altLang="ko-KR" sz="1600" dirty="0">
                <a:latin typeface="+mn-ea"/>
              </a:rPr>
              <a:t>SMD </a:t>
            </a:r>
            <a:r>
              <a:rPr lang="ko-KR" altLang="en-US" sz="1600" dirty="0">
                <a:latin typeface="+mn-ea"/>
              </a:rPr>
              <a:t>부품의 조립 불량을 분류 방법 제안</a:t>
            </a:r>
            <a:endParaRPr lang="en-US" altLang="ko-KR" sz="1600" dirty="0">
              <a:latin typeface="+mn-ea"/>
            </a:endParaRPr>
          </a:p>
          <a:p>
            <a:pPr marL="252413" lvl="1">
              <a:lnSpc>
                <a:spcPct val="150000"/>
              </a:lnSpc>
            </a:pPr>
            <a:endParaRPr lang="en-US" altLang="ko-KR" sz="1600" dirty="0">
              <a:latin typeface="+mn-ea"/>
            </a:endParaRPr>
          </a:p>
          <a:p>
            <a:pPr marL="180000" indent="-18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+mn-ea"/>
              </a:rPr>
              <a:t>딥러닝</a:t>
            </a:r>
            <a:r>
              <a:rPr lang="en-US" altLang="ko-KR" sz="1600" dirty="0">
                <a:latin typeface="+mn-ea"/>
              </a:rPr>
              <a:t>(CNN)</a:t>
            </a:r>
            <a:r>
              <a:rPr lang="ko-KR" altLang="en-US" sz="1600" dirty="0">
                <a:latin typeface="+mn-ea"/>
              </a:rPr>
              <a:t>을 이용한 </a:t>
            </a:r>
            <a:r>
              <a:rPr lang="en-US" altLang="ko-KR" sz="1600" dirty="0">
                <a:latin typeface="+mn-ea"/>
              </a:rPr>
              <a:t>PCB </a:t>
            </a:r>
            <a:r>
              <a:rPr lang="ko-KR" altLang="en-US" sz="1600" dirty="0">
                <a:latin typeface="+mn-ea"/>
              </a:rPr>
              <a:t>불량 검출 시스템 설계 및 구현 </a:t>
            </a:r>
            <a:r>
              <a:rPr lang="en-US" altLang="ko-KR" sz="1600" dirty="0">
                <a:latin typeface="+mn-ea"/>
              </a:rPr>
              <a:t>: </a:t>
            </a:r>
            <a:r>
              <a:rPr lang="ko-KR" altLang="en-US" sz="1600" dirty="0">
                <a:latin typeface="+mn-ea"/>
              </a:rPr>
              <a:t>최원호 </a:t>
            </a:r>
            <a:r>
              <a:rPr lang="en-US" altLang="ko-KR" sz="1600" dirty="0">
                <a:latin typeface="+mn-ea"/>
              </a:rPr>
              <a:t>(2022)</a:t>
            </a:r>
          </a:p>
          <a:p>
            <a:pPr marL="538163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b="0" i="0" dirty="0">
                <a:effectLst/>
                <a:latin typeface="+mn-ea"/>
              </a:rPr>
              <a:t>PCB </a:t>
            </a:r>
            <a:r>
              <a:rPr lang="ko-KR" altLang="en-US" sz="1600" b="0" i="0" dirty="0">
                <a:effectLst/>
                <a:latin typeface="+mn-ea"/>
              </a:rPr>
              <a:t>조립 불량 검출 시스템 개발에 있어 </a:t>
            </a:r>
            <a:r>
              <a:rPr lang="en-US" altLang="ko-KR" sz="1600" b="0" i="0" dirty="0">
                <a:effectLst/>
                <a:latin typeface="+mn-ea"/>
              </a:rPr>
              <a:t>CNN</a:t>
            </a:r>
            <a:r>
              <a:rPr lang="ko-KR" altLang="en-US" sz="1600" b="0" i="0" dirty="0">
                <a:effectLst/>
                <a:latin typeface="+mn-ea"/>
              </a:rPr>
              <a:t>과 </a:t>
            </a:r>
            <a:r>
              <a:rPr lang="ko-KR" altLang="en-US" sz="1600" b="0" i="0" dirty="0" err="1">
                <a:effectLst/>
                <a:latin typeface="+mn-ea"/>
              </a:rPr>
              <a:t>전처리</a:t>
            </a:r>
            <a:r>
              <a:rPr lang="ko-KR" altLang="en-US" sz="1600" b="0" i="0" dirty="0">
                <a:effectLst/>
                <a:latin typeface="+mn-ea"/>
              </a:rPr>
              <a:t> 기법의 융합 효과를 강조</a:t>
            </a:r>
            <a:endParaRPr lang="en-US" altLang="ko-KR" sz="1600" b="0" i="0" dirty="0">
              <a:effectLst/>
              <a:latin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32E871-A79A-2077-E678-583E48381B33}"/>
              </a:ext>
            </a:extLst>
          </p:cNvPr>
          <p:cNvSpPr txBox="1"/>
          <p:nvPr/>
        </p:nvSpPr>
        <p:spPr>
          <a:xfrm>
            <a:off x="112711" y="5435687"/>
            <a:ext cx="10466389" cy="1152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600" kern="0" dirty="0">
                <a:latin typeface="+mn-ea"/>
              </a:rPr>
              <a:t>CNN </a:t>
            </a:r>
            <a:r>
              <a:rPr lang="ko-KR" altLang="en-US" sz="1600" kern="0" dirty="0">
                <a:latin typeface="+mn-ea"/>
              </a:rPr>
              <a:t>기반 접근 방식은 </a:t>
            </a:r>
            <a:r>
              <a:rPr lang="en-US" altLang="ko-KR" sz="1600" kern="0" dirty="0">
                <a:latin typeface="+mn-ea"/>
              </a:rPr>
              <a:t>SMT </a:t>
            </a:r>
            <a:r>
              <a:rPr lang="ko-KR" altLang="en-US" sz="1600" kern="0" dirty="0">
                <a:latin typeface="+mn-ea"/>
              </a:rPr>
              <a:t>공정과 같이 </a:t>
            </a:r>
            <a:r>
              <a:rPr lang="ko-KR" altLang="en-US" sz="1600" u="sng" kern="0" dirty="0">
                <a:latin typeface="+mn-ea"/>
              </a:rPr>
              <a:t>다수의 불량 객체 </a:t>
            </a:r>
            <a:r>
              <a:rPr lang="ko-KR" altLang="en-US" sz="1600" kern="0" dirty="0">
                <a:latin typeface="+mn-ea"/>
              </a:rPr>
              <a:t>동시에 있는 경우</a:t>
            </a:r>
            <a:r>
              <a:rPr lang="en-US" altLang="ko-KR" sz="1600" kern="0" dirty="0">
                <a:latin typeface="+mn-ea"/>
              </a:rPr>
              <a:t>,</a:t>
            </a:r>
            <a:r>
              <a:rPr lang="ko-KR" altLang="en-US" sz="1600" kern="0" dirty="0">
                <a:latin typeface="+mn-ea"/>
              </a:rPr>
              <a:t> </a:t>
            </a:r>
            <a:r>
              <a:rPr lang="ko-KR" altLang="en-US" sz="1600" u="sng" kern="0" dirty="0">
                <a:latin typeface="+mn-ea"/>
              </a:rPr>
              <a:t>미세한 불량 탐지시</a:t>
            </a:r>
            <a:r>
              <a:rPr lang="ko-KR" altLang="en-US" sz="1600" kern="0" dirty="0">
                <a:latin typeface="+mn-ea"/>
              </a:rPr>
              <a:t>에는 한계가 있으며</a:t>
            </a:r>
            <a:r>
              <a:rPr lang="en-US" altLang="ko-KR" sz="1600" kern="0" dirty="0">
                <a:latin typeface="+mn-ea"/>
              </a:rPr>
              <a:t>, </a:t>
            </a:r>
            <a:r>
              <a:rPr lang="ko-KR" altLang="en-US" sz="1600" u="sng" kern="0" dirty="0">
                <a:latin typeface="+mn-ea"/>
              </a:rPr>
              <a:t>높은 </a:t>
            </a:r>
            <a:r>
              <a:rPr lang="ko-KR" altLang="en-US" sz="1600" u="sng" kern="0" dirty="0" err="1">
                <a:latin typeface="+mn-ea"/>
              </a:rPr>
              <a:t>연산량</a:t>
            </a:r>
            <a:r>
              <a:rPr lang="ko-KR" altLang="en-US" sz="1600" kern="0" dirty="0" err="1">
                <a:latin typeface="+mn-ea"/>
              </a:rPr>
              <a:t>으로</a:t>
            </a:r>
            <a:r>
              <a:rPr lang="ko-KR" altLang="en-US" sz="1600" kern="0" dirty="0">
                <a:latin typeface="+mn-ea"/>
              </a:rPr>
              <a:t> 인해 실시간 적용에 부적합한 측면이 있음</a:t>
            </a:r>
            <a:endParaRPr lang="en-US" altLang="ko-KR" sz="1600" kern="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600" u="sng" kern="0" dirty="0">
                <a:latin typeface="+mn-ea"/>
              </a:rPr>
              <a:t>따라서</a:t>
            </a:r>
            <a:r>
              <a:rPr lang="en-US" altLang="ko-KR" sz="1600" u="sng" kern="0" dirty="0">
                <a:latin typeface="+mn-ea"/>
              </a:rPr>
              <a:t>, YOLO </a:t>
            </a:r>
            <a:r>
              <a:rPr lang="ko-KR" altLang="en-US" sz="1600" u="sng" kern="0" dirty="0">
                <a:latin typeface="+mn-ea"/>
              </a:rPr>
              <a:t>기반의 실시간 객체 감지 알고리즘을 적용할 필요가 있음</a:t>
            </a:r>
          </a:p>
        </p:txBody>
      </p:sp>
    </p:spTree>
    <p:extLst>
      <p:ext uri="{BB962C8B-B14F-4D97-AF65-F5344CB8AC3E}">
        <p14:creationId xmlns:p14="http://schemas.microsoft.com/office/powerpoint/2010/main" val="12268556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66E23D-83E9-F59B-9098-BDFB1853F1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>
            <a:extLst>
              <a:ext uri="{FF2B5EF4-FFF2-40B4-BE49-F238E27FC236}">
                <a16:creationId xmlns:a16="http://schemas.microsoft.com/office/drawing/2014/main" id="{401F2198-69C6-E080-F5CF-90EA72BD05F5}"/>
              </a:ext>
            </a:extLst>
          </p:cNvPr>
          <p:cNvGrpSpPr/>
          <p:nvPr/>
        </p:nvGrpSpPr>
        <p:grpSpPr>
          <a:xfrm>
            <a:off x="430306" y="1408458"/>
            <a:ext cx="6327333" cy="381458"/>
            <a:chOff x="430306" y="1408458"/>
            <a:chExt cx="6327333" cy="381458"/>
          </a:xfrm>
        </p:grpSpPr>
        <p:sp>
          <p:nvSpPr>
            <p:cNvPr id="23" name="TextBox 36">
              <a:extLst>
                <a:ext uri="{FF2B5EF4-FFF2-40B4-BE49-F238E27FC236}">
                  <a16:creationId xmlns:a16="http://schemas.microsoft.com/office/drawing/2014/main" id="{818B1D8A-2CB6-EB4E-F116-8D629995DEA1}"/>
                </a:ext>
              </a:extLst>
            </p:cNvPr>
            <p:cNvSpPr txBox="1"/>
            <p:nvPr/>
          </p:nvSpPr>
          <p:spPr>
            <a:xfrm>
              <a:off x="1304365" y="1443791"/>
              <a:ext cx="5453274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1pPr>
              <a:lvl2pPr marL="494297" indent="3457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2pPr>
              <a:lvl3pPr marL="990323" indent="5185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3pPr>
              <a:lvl4pPr marL="1486348" indent="6913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4pPr>
              <a:lvl5pPr marL="1980645" indent="1037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5pPr>
              <a:lvl6pPr marL="2488768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6pPr>
              <a:lvl7pPr marL="2986522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7pPr>
              <a:lvl8pPr marL="3484275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8pPr>
              <a:lvl9pPr marL="3982029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YOLO</a:t>
              </a: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를 활용한 </a:t>
              </a:r>
              <a:r>
                <a:rPr lang="en-US" altLang="ko-KR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SMT </a:t>
              </a: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불량 검출 연구 </a:t>
              </a:r>
              <a:r>
                <a:rPr lang="en-US" altLang="ko-KR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- 4</a:t>
              </a: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건</a:t>
              </a: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14663EA1-0033-9A33-25B9-58CAF646D47C}"/>
                </a:ext>
              </a:extLst>
            </p:cNvPr>
            <p:cNvGrpSpPr/>
            <p:nvPr/>
          </p:nvGrpSpPr>
          <p:grpSpPr>
            <a:xfrm>
              <a:off x="430306" y="1408458"/>
              <a:ext cx="729983" cy="381458"/>
              <a:chOff x="6228680" y="6884181"/>
              <a:chExt cx="667988" cy="249385"/>
            </a:xfrm>
          </p:grpSpPr>
          <p:sp>
            <p:nvSpPr>
              <p:cNvPr id="25" name="사각형: 둥근 위쪽 모서리 24">
                <a:extLst>
                  <a:ext uri="{FF2B5EF4-FFF2-40B4-BE49-F238E27FC236}">
                    <a16:creationId xmlns:a16="http://schemas.microsoft.com/office/drawing/2014/main" id="{39111C4B-BE9C-E966-BED1-E63A0659D08B}"/>
                  </a:ext>
                </a:extLst>
              </p:cNvPr>
              <p:cNvSpPr/>
              <p:nvPr/>
            </p:nvSpPr>
            <p:spPr>
              <a:xfrm rot="5400000">
                <a:off x="6437981" y="6674880"/>
                <a:ext cx="249385" cy="66798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22000">
                    <a:schemeClr val="tx1">
                      <a:alpha val="50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5400000" scaled="1"/>
              </a:gradFill>
              <a:ln w="12700">
                <a:gradFill>
                  <a:gsLst>
                    <a:gs pos="9000">
                      <a:schemeClr val="bg1"/>
                    </a:gs>
                    <a:gs pos="92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latinLnBrk="1"/>
                <a:endParaRPr lang="ko-KR" altLang="en-US" b="1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4663D35-5504-5D94-C715-193D3062D969}"/>
                  </a:ext>
                </a:extLst>
              </p:cNvPr>
              <p:cNvSpPr txBox="1"/>
              <p:nvPr/>
            </p:nvSpPr>
            <p:spPr>
              <a:xfrm>
                <a:off x="6528557" y="6904142"/>
                <a:ext cx="264927" cy="181093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 fontAlgn="base" latinLnBrk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ko-KR" b="1" spc="-80" dirty="0">
                    <a:ln w="1270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2.</a:t>
                </a:r>
                <a:endParaRPr kumimoji="1" lang="ko-KR" altLang="en-US" b="1" spc="-80" dirty="0">
                  <a:ln w="127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8B6185C4-F90A-9F52-8F1A-B86A79C355FB}"/>
              </a:ext>
            </a:extLst>
          </p:cNvPr>
          <p:cNvSpPr txBox="1"/>
          <p:nvPr/>
        </p:nvSpPr>
        <p:spPr>
          <a:xfrm>
            <a:off x="10134769" y="7077075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E2886697-6AD6-4FDA-9E51-14A767932366}" type="slidenum">
              <a:rPr lang="ko-KR" altLang="en-US" sz="1200" smtClean="0"/>
              <a:t>11</a:t>
            </a:fld>
            <a:endParaRPr lang="ko-KR" altLang="en-US" sz="12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7A566C8-5DB3-4340-2DA3-21968C76EDB5}"/>
              </a:ext>
            </a:extLst>
          </p:cNvPr>
          <p:cNvSpPr txBox="1"/>
          <p:nvPr/>
        </p:nvSpPr>
        <p:spPr>
          <a:xfrm>
            <a:off x="1304365" y="599583"/>
            <a:ext cx="79702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Ⅱ. SMT </a:t>
            </a:r>
            <a:r>
              <a:rPr lang="ko-KR" altLang="en-US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불량 검출을 위한 딥러닝 관련 연구 </a:t>
            </a:r>
            <a:endParaRPr lang="ko-KR" altLang="en-US" sz="2000" i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BA7C5B-100D-1906-1926-D15DAED1EC9A}"/>
              </a:ext>
            </a:extLst>
          </p:cNvPr>
          <p:cNvSpPr txBox="1"/>
          <p:nvPr/>
        </p:nvSpPr>
        <p:spPr>
          <a:xfrm>
            <a:off x="902771" y="1849299"/>
            <a:ext cx="9239623" cy="51922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0000" indent="-18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+mn-ea"/>
              </a:rPr>
              <a:t>PCB </a:t>
            </a:r>
            <a:r>
              <a:rPr lang="ko-KR" altLang="en-US" sz="1600" dirty="0">
                <a:latin typeface="+mn-ea"/>
              </a:rPr>
              <a:t>검사를 위한 </a:t>
            </a:r>
            <a:r>
              <a:rPr lang="en-US" altLang="ko-KR" sz="1600" dirty="0">
                <a:latin typeface="+mn-ea"/>
              </a:rPr>
              <a:t>YOLO </a:t>
            </a:r>
            <a:r>
              <a:rPr lang="ko-KR" altLang="en-US" sz="1600" dirty="0">
                <a:latin typeface="+mn-ea"/>
              </a:rPr>
              <a:t>네트워크 기반의 </a:t>
            </a:r>
            <a:r>
              <a:rPr lang="en-US" altLang="ko-KR" sz="1600" dirty="0">
                <a:latin typeface="+mn-ea"/>
              </a:rPr>
              <a:t>PCB </a:t>
            </a:r>
            <a:r>
              <a:rPr lang="ko-KR" altLang="en-US" sz="1600" dirty="0">
                <a:latin typeface="+mn-ea"/>
              </a:rPr>
              <a:t>부품 분류 알고리즘</a:t>
            </a:r>
            <a:r>
              <a:rPr lang="en-US" altLang="ko-KR" sz="1600" dirty="0">
                <a:latin typeface="+mn-ea"/>
              </a:rPr>
              <a:t>: </a:t>
            </a:r>
            <a:r>
              <a:rPr lang="ko-KR" altLang="en-US" sz="1600" dirty="0" err="1">
                <a:latin typeface="+mn-ea"/>
              </a:rPr>
              <a:t>윤형조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>
                <a:latin typeface="+mn-ea"/>
              </a:rPr>
              <a:t>이준재</a:t>
            </a:r>
            <a:r>
              <a:rPr lang="en-US" altLang="ko-KR" sz="1600" dirty="0">
                <a:latin typeface="+mn-ea"/>
              </a:rPr>
              <a:t>. (2021)</a:t>
            </a:r>
          </a:p>
          <a:p>
            <a:pPr marL="538163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b="0" i="0" dirty="0">
                <a:effectLst/>
                <a:latin typeface="+mn-ea"/>
              </a:rPr>
              <a:t>PCB </a:t>
            </a:r>
            <a:r>
              <a:rPr lang="ko-KR" altLang="en-US" sz="1600" b="0" i="0" dirty="0">
                <a:effectLst/>
                <a:latin typeface="+mn-ea"/>
              </a:rPr>
              <a:t>검사를 위한 </a:t>
            </a:r>
            <a:r>
              <a:rPr lang="en-US" altLang="ko-KR" sz="1600" b="0" i="0" dirty="0">
                <a:effectLst/>
                <a:latin typeface="+mn-ea"/>
              </a:rPr>
              <a:t>4</a:t>
            </a:r>
            <a:r>
              <a:rPr lang="ko-KR" altLang="en-US" sz="1600" b="0" i="0" dirty="0">
                <a:effectLst/>
                <a:latin typeface="+mn-ea"/>
              </a:rPr>
              <a:t>가지의 </a:t>
            </a:r>
            <a:r>
              <a:rPr lang="en-US" altLang="ko-KR" sz="1600" b="0" i="0" dirty="0">
                <a:effectLst/>
                <a:latin typeface="+mn-ea"/>
              </a:rPr>
              <a:t>SMD </a:t>
            </a:r>
            <a:r>
              <a:rPr lang="ko-KR" altLang="en-US" sz="1600" b="0" i="0" dirty="0">
                <a:effectLst/>
                <a:latin typeface="+mn-ea"/>
              </a:rPr>
              <a:t>부품</a:t>
            </a:r>
            <a:r>
              <a:rPr lang="en-US" altLang="ko-KR" sz="1600" b="0" i="0" dirty="0">
                <a:effectLst/>
                <a:latin typeface="+mn-ea"/>
              </a:rPr>
              <a:t>(Capacitor, Resister</a:t>
            </a:r>
            <a:r>
              <a:rPr lang="en-US" altLang="ko-KR" sz="1600" dirty="0">
                <a:latin typeface="+mn-ea"/>
              </a:rPr>
              <a:t>,</a:t>
            </a:r>
            <a:r>
              <a:rPr lang="en-US" altLang="ko-KR" sz="1600" b="0" i="0" dirty="0">
                <a:effectLst/>
                <a:latin typeface="+mn-ea"/>
              </a:rPr>
              <a:t> </a:t>
            </a:r>
            <a:r>
              <a:rPr lang="en-US" altLang="ko-KR" sz="1600" dirty="0">
                <a:latin typeface="+mn-ea"/>
              </a:rPr>
              <a:t>Diode</a:t>
            </a:r>
            <a:r>
              <a:rPr lang="en-US" altLang="ko-KR" sz="1600" b="0" i="0" dirty="0">
                <a:effectLst/>
                <a:latin typeface="+mn-ea"/>
              </a:rPr>
              <a:t>, </a:t>
            </a:r>
            <a:r>
              <a:rPr lang="en-US" altLang="ko-KR" sz="1600" dirty="0">
                <a:latin typeface="+mn-ea"/>
              </a:rPr>
              <a:t>Transistor</a:t>
            </a:r>
            <a:r>
              <a:rPr lang="en-US" altLang="ko-KR" sz="1600" b="0" i="0" dirty="0">
                <a:effectLst/>
                <a:latin typeface="+mn-ea"/>
              </a:rPr>
              <a:t>)</a:t>
            </a:r>
            <a:r>
              <a:rPr lang="ko-KR" altLang="en-US" sz="1600" b="0" i="0" dirty="0">
                <a:effectLst/>
                <a:latin typeface="+mn-ea"/>
              </a:rPr>
              <a:t>을 분류 모델 제시</a:t>
            </a:r>
            <a:endParaRPr lang="en-US" altLang="ko-KR" sz="1600" b="0" i="0" dirty="0">
              <a:effectLst/>
              <a:latin typeface="+mn-ea"/>
            </a:endParaRPr>
          </a:p>
          <a:p>
            <a:pPr marL="252413" lvl="1">
              <a:lnSpc>
                <a:spcPct val="150000"/>
              </a:lnSpc>
            </a:pPr>
            <a:endParaRPr lang="en-US" altLang="ko-KR" sz="500" b="0" i="0" dirty="0">
              <a:effectLst/>
              <a:latin typeface="+mn-ea"/>
            </a:endParaRPr>
          </a:p>
          <a:p>
            <a:pPr marL="180000" indent="-18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+mn-ea"/>
              </a:rPr>
              <a:t> </a:t>
            </a:r>
            <a:r>
              <a:rPr lang="en-US" altLang="ko-KR" sz="1600" dirty="0">
                <a:latin typeface="+mn-ea"/>
              </a:rPr>
              <a:t>A deep context learning based PCB defect detection model with anomalous trend alarming system</a:t>
            </a:r>
            <a:r>
              <a:rPr lang="ko-KR" altLang="en-US" sz="1600" dirty="0">
                <a:latin typeface="+mn-ea"/>
              </a:rPr>
              <a:t> </a:t>
            </a:r>
            <a:r>
              <a:rPr lang="en-US" altLang="ko-KR" sz="1600" dirty="0">
                <a:latin typeface="+mn-ea"/>
              </a:rPr>
              <a:t>: </a:t>
            </a:r>
            <a:r>
              <a:rPr lang="en-US" altLang="ko-KR" sz="1600" dirty="0" err="1">
                <a:latin typeface="+mn-ea"/>
              </a:rPr>
              <a:t>JiaYou</a:t>
            </a:r>
            <a:r>
              <a:rPr lang="en-US" altLang="ko-KR" sz="1600" dirty="0">
                <a:latin typeface="+mn-ea"/>
              </a:rPr>
              <a:t> Lim </a:t>
            </a:r>
            <a:r>
              <a:rPr lang="ko-KR" altLang="en-US" sz="1600" dirty="0">
                <a:latin typeface="+mn-ea"/>
              </a:rPr>
              <a:t>외</a:t>
            </a:r>
            <a:r>
              <a:rPr lang="en-US" altLang="ko-KR" sz="1600" dirty="0">
                <a:latin typeface="+mn-ea"/>
              </a:rPr>
              <a:t> 3</a:t>
            </a:r>
            <a:r>
              <a:rPr lang="ko-KR" altLang="en-US" sz="1600" dirty="0">
                <a:latin typeface="+mn-ea"/>
              </a:rPr>
              <a:t>명</a:t>
            </a:r>
            <a:r>
              <a:rPr lang="en-US" altLang="ko-KR" sz="1600" dirty="0">
                <a:latin typeface="+mn-ea"/>
              </a:rPr>
              <a:t> (2023)</a:t>
            </a:r>
          </a:p>
          <a:p>
            <a:pPr marL="538163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>
                <a:latin typeface="+mn-ea"/>
              </a:rPr>
              <a:t>YOLOv5 </a:t>
            </a:r>
            <a:r>
              <a:rPr lang="ko-KR" altLang="en-US" sz="1600" dirty="0">
                <a:latin typeface="+mn-ea"/>
              </a:rPr>
              <a:t>모델을 기반으로</a:t>
            </a:r>
            <a:r>
              <a:rPr lang="en-US" altLang="ko-KR" sz="1600" dirty="0">
                <a:latin typeface="+mn-ea"/>
              </a:rPr>
              <a:t> FPN </a:t>
            </a:r>
            <a:r>
              <a:rPr lang="ko-KR" altLang="en-US" sz="1600" dirty="0">
                <a:latin typeface="+mn-ea"/>
              </a:rPr>
              <a:t>구조</a:t>
            </a:r>
            <a:r>
              <a:rPr lang="en-US" altLang="ko-KR" sz="1600" dirty="0">
                <a:latin typeface="+mn-ea"/>
              </a:rPr>
              <a:t> </a:t>
            </a:r>
            <a:r>
              <a:rPr lang="ko-KR" altLang="en-US" sz="1600" dirty="0">
                <a:latin typeface="+mn-ea"/>
              </a:rPr>
              <a:t>개선 및 </a:t>
            </a:r>
            <a:r>
              <a:rPr lang="en-US" altLang="ko-KR" sz="1600" dirty="0" err="1">
                <a:latin typeface="+mn-ea"/>
              </a:rPr>
              <a:t>CIoU</a:t>
            </a:r>
            <a:r>
              <a:rPr lang="en-US" altLang="ko-KR" sz="1600" dirty="0">
                <a:latin typeface="+mn-ea"/>
              </a:rPr>
              <a:t> (Complete Intersection over Union) </a:t>
            </a:r>
            <a:r>
              <a:rPr lang="ko-KR" altLang="en-US" sz="1600" dirty="0">
                <a:latin typeface="+mn-ea"/>
              </a:rPr>
              <a:t>손실 함수 개선을 통해 작은 불량 객체 검출 성능을 높임</a:t>
            </a:r>
            <a:endParaRPr lang="en-US" altLang="ko-KR" sz="1600" dirty="0">
              <a:latin typeface="+mn-ea"/>
            </a:endParaRPr>
          </a:p>
          <a:p>
            <a:pPr marL="252413" lvl="1">
              <a:lnSpc>
                <a:spcPct val="150000"/>
              </a:lnSpc>
            </a:pPr>
            <a:endParaRPr lang="en-US" altLang="ko-KR" sz="500" dirty="0">
              <a:latin typeface="+mn-ea"/>
            </a:endParaRPr>
          </a:p>
          <a:p>
            <a:pPr marL="180000" indent="-18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+mn-ea"/>
              </a:rPr>
              <a:t>PCB-YOLO An Improved Detection Algorithm of PCB Surface Defects Based on YOLOv5</a:t>
            </a:r>
            <a:r>
              <a:rPr lang="ko-KR" altLang="en-US" sz="1600" dirty="0">
                <a:latin typeface="+mn-ea"/>
              </a:rPr>
              <a:t> </a:t>
            </a:r>
            <a:r>
              <a:rPr lang="en-US" altLang="ko-KR" sz="1600" dirty="0">
                <a:latin typeface="+mn-ea"/>
              </a:rPr>
              <a:t>: </a:t>
            </a:r>
            <a:r>
              <a:rPr lang="en-US" altLang="ko-KR" sz="1600" dirty="0" err="1">
                <a:latin typeface="+mn-ea"/>
              </a:rPr>
              <a:t>Junlong</a:t>
            </a:r>
            <a:r>
              <a:rPr lang="en-US" altLang="ko-KR" sz="1600" dirty="0">
                <a:latin typeface="+mn-ea"/>
              </a:rPr>
              <a:t> Tang </a:t>
            </a:r>
            <a:r>
              <a:rPr lang="ko-KR" altLang="en-US" sz="1600" dirty="0">
                <a:latin typeface="+mn-ea"/>
              </a:rPr>
              <a:t>외 </a:t>
            </a:r>
            <a:r>
              <a:rPr lang="en-US" altLang="ko-KR" sz="1600" dirty="0">
                <a:latin typeface="+mn-ea"/>
              </a:rPr>
              <a:t>6</a:t>
            </a:r>
            <a:r>
              <a:rPr lang="ko-KR" altLang="en-US" sz="1600" dirty="0">
                <a:latin typeface="+mn-ea"/>
              </a:rPr>
              <a:t>명 </a:t>
            </a:r>
            <a:r>
              <a:rPr lang="en-US" altLang="ko-KR" sz="1600" dirty="0">
                <a:latin typeface="+mn-ea"/>
              </a:rPr>
              <a:t>(2023)</a:t>
            </a:r>
          </a:p>
          <a:p>
            <a:pPr marL="538163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b="0" i="0" dirty="0">
                <a:effectLst/>
                <a:latin typeface="+mn-ea"/>
              </a:rPr>
              <a:t>YOLOv5</a:t>
            </a:r>
            <a:r>
              <a:rPr lang="ko-KR" altLang="en-US" sz="1600" b="0" i="0" dirty="0">
                <a:effectLst/>
                <a:latin typeface="+mn-ea"/>
              </a:rPr>
              <a:t>를 개선한 </a:t>
            </a:r>
            <a:r>
              <a:rPr lang="en-US" altLang="ko-KR" sz="1600" b="0" i="0" dirty="0">
                <a:effectLst/>
                <a:latin typeface="+mn-ea"/>
              </a:rPr>
              <a:t>PCB-YOLO </a:t>
            </a:r>
            <a:r>
              <a:rPr lang="ko-KR" altLang="en-US" sz="1600" b="0" i="0" dirty="0">
                <a:effectLst/>
                <a:latin typeface="+mn-ea"/>
              </a:rPr>
              <a:t>알고리즘을 개발하여 </a:t>
            </a:r>
            <a:r>
              <a:rPr lang="en-US" altLang="ko-KR" sz="1600" b="0" i="0" dirty="0">
                <a:effectLst/>
                <a:latin typeface="+mn-ea"/>
              </a:rPr>
              <a:t>PCB </a:t>
            </a:r>
            <a:r>
              <a:rPr lang="ko-KR" altLang="en-US" sz="1600" b="0" i="0" dirty="0">
                <a:effectLst/>
                <a:latin typeface="+mn-ea"/>
              </a:rPr>
              <a:t>표면 불량 검출 성능을 향상</a:t>
            </a:r>
            <a:endParaRPr lang="en-US" altLang="ko-KR" sz="1600" b="0" i="0" dirty="0">
              <a:effectLst/>
              <a:latin typeface="+mn-ea"/>
            </a:endParaRPr>
          </a:p>
          <a:p>
            <a:pPr marL="252413" lvl="1">
              <a:lnSpc>
                <a:spcPct val="150000"/>
              </a:lnSpc>
            </a:pPr>
            <a:endParaRPr lang="en-US" altLang="ko-KR" sz="500" b="0" i="0" dirty="0">
              <a:effectLst/>
              <a:latin typeface="+mn-ea"/>
            </a:endParaRPr>
          </a:p>
          <a:p>
            <a:pPr marL="180000" indent="-18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+mn-ea"/>
              </a:rPr>
              <a:t>Defect detection of printed circuit board assembly based on YOLOv5</a:t>
            </a:r>
            <a:r>
              <a:rPr lang="ko-KR" altLang="en-US" sz="1600" dirty="0">
                <a:latin typeface="+mn-ea"/>
              </a:rPr>
              <a:t> </a:t>
            </a:r>
            <a:r>
              <a:rPr lang="en-US" altLang="ko-KR" sz="1600" dirty="0">
                <a:latin typeface="+mn-ea"/>
              </a:rPr>
              <a:t>: </a:t>
            </a:r>
            <a:r>
              <a:rPr lang="en-US" altLang="ko-KR" sz="1600" dirty="0" err="1">
                <a:latin typeface="+mn-ea"/>
              </a:rPr>
              <a:t>Minghui</a:t>
            </a:r>
            <a:r>
              <a:rPr lang="en-US" altLang="ko-KR" sz="1600" dirty="0">
                <a:latin typeface="+mn-ea"/>
              </a:rPr>
              <a:t> Shen </a:t>
            </a:r>
            <a:r>
              <a:rPr lang="ko-KR" altLang="en-US" sz="1600" dirty="0">
                <a:latin typeface="+mn-ea"/>
              </a:rPr>
              <a:t>외 </a:t>
            </a:r>
            <a:r>
              <a:rPr lang="en-US" altLang="ko-KR" sz="1600" dirty="0">
                <a:latin typeface="+mn-ea"/>
              </a:rPr>
              <a:t>10</a:t>
            </a:r>
            <a:r>
              <a:rPr lang="ko-KR" altLang="en-US" sz="1600" dirty="0">
                <a:latin typeface="+mn-ea"/>
              </a:rPr>
              <a:t>명</a:t>
            </a:r>
            <a:r>
              <a:rPr lang="en-US" altLang="ko-KR" sz="1600" dirty="0">
                <a:latin typeface="+mn-ea"/>
              </a:rPr>
              <a:t> (2024)</a:t>
            </a:r>
          </a:p>
          <a:p>
            <a:pPr marL="538163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>
                <a:latin typeface="+mn-ea"/>
              </a:rPr>
              <a:t>PCB </a:t>
            </a:r>
            <a:r>
              <a:rPr lang="ko-KR" altLang="en-US" sz="1600" dirty="0">
                <a:latin typeface="+mn-ea"/>
              </a:rPr>
              <a:t>어셈블리</a:t>
            </a:r>
            <a:r>
              <a:rPr lang="en-US" altLang="ko-KR" sz="1600" dirty="0">
                <a:latin typeface="+mn-ea"/>
              </a:rPr>
              <a:t>(PCBA) </a:t>
            </a:r>
            <a:r>
              <a:rPr lang="ko-KR" altLang="en-US" sz="1600" dirty="0">
                <a:latin typeface="+mn-ea"/>
              </a:rPr>
              <a:t>공정에서의 불량 검출 정확도를 향상시키기 위해 </a:t>
            </a:r>
            <a:r>
              <a:rPr lang="en-US" altLang="ko-KR" sz="1600" dirty="0">
                <a:latin typeface="+mn-ea"/>
              </a:rPr>
              <a:t>YOLOv5</a:t>
            </a:r>
            <a:r>
              <a:rPr lang="ko-KR" altLang="en-US" sz="1600" dirty="0">
                <a:latin typeface="+mn-ea"/>
              </a:rPr>
              <a:t>를 기반으로 한 </a:t>
            </a:r>
            <a:r>
              <a:rPr lang="en-US" altLang="ko-KR" sz="1600" dirty="0">
                <a:latin typeface="+mn-ea"/>
              </a:rPr>
              <a:t>PCBA-YOLO </a:t>
            </a:r>
            <a:r>
              <a:rPr lang="ko-KR" altLang="en-US" sz="1600" dirty="0">
                <a:latin typeface="+mn-ea"/>
              </a:rPr>
              <a:t>모델을 제안</a:t>
            </a:r>
            <a:endParaRPr lang="en-US" altLang="ko-KR" sz="16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10238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>
            <a:extLst>
              <a:ext uri="{FF2B5EF4-FFF2-40B4-BE49-F238E27FC236}">
                <a16:creationId xmlns:a16="http://schemas.microsoft.com/office/drawing/2014/main" id="{345671DF-143B-F4D6-3223-4C854E1A0A9F}"/>
              </a:ext>
            </a:extLst>
          </p:cNvPr>
          <p:cNvGrpSpPr/>
          <p:nvPr/>
        </p:nvGrpSpPr>
        <p:grpSpPr>
          <a:xfrm>
            <a:off x="430306" y="1408458"/>
            <a:ext cx="6327333" cy="381458"/>
            <a:chOff x="430306" y="1408458"/>
            <a:chExt cx="6327333" cy="381458"/>
          </a:xfrm>
        </p:grpSpPr>
        <p:sp>
          <p:nvSpPr>
            <p:cNvPr id="23" name="TextBox 36">
              <a:extLst>
                <a:ext uri="{FF2B5EF4-FFF2-40B4-BE49-F238E27FC236}">
                  <a16:creationId xmlns:a16="http://schemas.microsoft.com/office/drawing/2014/main" id="{97A7401D-6332-B4F2-FDC7-FC8617BA6C64}"/>
                </a:ext>
              </a:extLst>
            </p:cNvPr>
            <p:cNvSpPr txBox="1"/>
            <p:nvPr/>
          </p:nvSpPr>
          <p:spPr>
            <a:xfrm>
              <a:off x="1304365" y="1443791"/>
              <a:ext cx="5453274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1pPr>
              <a:lvl2pPr marL="494297" indent="3457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2pPr>
              <a:lvl3pPr marL="990323" indent="5185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3pPr>
              <a:lvl4pPr marL="1486348" indent="6913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4pPr>
              <a:lvl5pPr marL="1980645" indent="1037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5pPr>
              <a:lvl6pPr marL="2488768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6pPr>
              <a:lvl7pPr marL="2986522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7pPr>
              <a:lvl8pPr marL="3484275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8pPr>
              <a:lvl9pPr marL="3982029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YOLO </a:t>
              </a: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기반의 관련 연구들과 본 연구의 비교</a:t>
              </a: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09EC2972-71B9-D11E-A7D9-7DE1691A4560}"/>
                </a:ext>
              </a:extLst>
            </p:cNvPr>
            <p:cNvGrpSpPr/>
            <p:nvPr/>
          </p:nvGrpSpPr>
          <p:grpSpPr>
            <a:xfrm>
              <a:off x="430306" y="1408458"/>
              <a:ext cx="729983" cy="381458"/>
              <a:chOff x="6228680" y="6884181"/>
              <a:chExt cx="667988" cy="249385"/>
            </a:xfrm>
          </p:grpSpPr>
          <p:sp>
            <p:nvSpPr>
              <p:cNvPr id="25" name="사각형: 둥근 위쪽 모서리 24">
                <a:extLst>
                  <a:ext uri="{FF2B5EF4-FFF2-40B4-BE49-F238E27FC236}">
                    <a16:creationId xmlns:a16="http://schemas.microsoft.com/office/drawing/2014/main" id="{9F9EA839-73A4-666A-5DC5-4F7A69AD1CFB}"/>
                  </a:ext>
                </a:extLst>
              </p:cNvPr>
              <p:cNvSpPr/>
              <p:nvPr/>
            </p:nvSpPr>
            <p:spPr>
              <a:xfrm rot="5400000">
                <a:off x="6437981" y="6674880"/>
                <a:ext cx="249385" cy="66798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22000">
                    <a:schemeClr val="tx1">
                      <a:alpha val="50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5400000" scaled="1"/>
              </a:gradFill>
              <a:ln w="12700">
                <a:gradFill>
                  <a:gsLst>
                    <a:gs pos="9000">
                      <a:schemeClr val="bg1"/>
                    </a:gs>
                    <a:gs pos="92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latinLnBrk="1"/>
                <a:endParaRPr lang="ko-KR" altLang="en-US" b="1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81E8E2C-5B46-AC04-A41D-119E97BCC573}"/>
                  </a:ext>
                </a:extLst>
              </p:cNvPr>
              <p:cNvSpPr txBox="1"/>
              <p:nvPr/>
            </p:nvSpPr>
            <p:spPr>
              <a:xfrm>
                <a:off x="6528557" y="6904142"/>
                <a:ext cx="264927" cy="181093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 fontAlgn="base" latinLnBrk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ko-KR" b="1" spc="-80" dirty="0">
                    <a:ln w="1270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3.</a:t>
                </a:r>
                <a:endParaRPr kumimoji="1" lang="ko-KR" altLang="en-US" b="1" spc="-80" dirty="0">
                  <a:ln w="127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92F89DD-9778-E15A-69A0-D8C762718C4A}"/>
              </a:ext>
            </a:extLst>
          </p:cNvPr>
          <p:cNvSpPr txBox="1"/>
          <p:nvPr/>
        </p:nvSpPr>
        <p:spPr>
          <a:xfrm>
            <a:off x="10134769" y="7077075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E2886697-6AD6-4FDA-9E51-14A767932366}" type="slidenum">
              <a:rPr lang="ko-KR" altLang="en-US" sz="1200" smtClean="0"/>
              <a:t>12</a:t>
            </a:fld>
            <a:endParaRPr lang="ko-KR" altLang="en-US" sz="12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0BF85F-B200-CF6F-8270-C87753785BBF}"/>
              </a:ext>
            </a:extLst>
          </p:cNvPr>
          <p:cNvSpPr txBox="1"/>
          <p:nvPr/>
        </p:nvSpPr>
        <p:spPr>
          <a:xfrm>
            <a:off x="1304365" y="599583"/>
            <a:ext cx="79702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Ⅱ. SMT </a:t>
            </a:r>
            <a:r>
              <a:rPr lang="ko-KR" altLang="en-US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불량 검출을 위한 딥러닝 관련 연구 </a:t>
            </a:r>
            <a:endParaRPr lang="ko-KR" altLang="en-US" sz="2000" i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1F59F396-A74D-CA8A-7FC7-2EEA27BC97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034835"/>
              </p:ext>
            </p:extLst>
          </p:nvPr>
        </p:nvGraphicFramePr>
        <p:xfrm>
          <a:off x="490886" y="1848356"/>
          <a:ext cx="9775490" cy="44836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0185">
                  <a:extLst>
                    <a:ext uri="{9D8B030D-6E8A-4147-A177-3AD203B41FA5}">
                      <a16:colId xmlns:a16="http://schemas.microsoft.com/office/drawing/2014/main" val="448210427"/>
                    </a:ext>
                  </a:extLst>
                </a:gridCol>
                <a:gridCol w="1627061">
                  <a:extLst>
                    <a:ext uri="{9D8B030D-6E8A-4147-A177-3AD203B41FA5}">
                      <a16:colId xmlns:a16="http://schemas.microsoft.com/office/drawing/2014/main" val="689740466"/>
                    </a:ext>
                  </a:extLst>
                </a:gridCol>
                <a:gridCol w="1525068">
                  <a:extLst>
                    <a:ext uri="{9D8B030D-6E8A-4147-A177-3AD203B41FA5}">
                      <a16:colId xmlns:a16="http://schemas.microsoft.com/office/drawing/2014/main" val="1975461435"/>
                    </a:ext>
                  </a:extLst>
                </a:gridCol>
                <a:gridCol w="1580444">
                  <a:extLst>
                    <a:ext uri="{9D8B030D-6E8A-4147-A177-3AD203B41FA5}">
                      <a16:colId xmlns:a16="http://schemas.microsoft.com/office/drawing/2014/main" val="1027871902"/>
                    </a:ext>
                  </a:extLst>
                </a:gridCol>
                <a:gridCol w="1670756">
                  <a:extLst>
                    <a:ext uri="{9D8B030D-6E8A-4147-A177-3AD203B41FA5}">
                      <a16:colId xmlns:a16="http://schemas.microsoft.com/office/drawing/2014/main" val="2785146875"/>
                    </a:ext>
                  </a:extLst>
                </a:gridCol>
                <a:gridCol w="1731976">
                  <a:extLst>
                    <a:ext uri="{9D8B030D-6E8A-4147-A177-3AD203B41FA5}">
                      <a16:colId xmlns:a16="http://schemas.microsoft.com/office/drawing/2014/main" val="146175782"/>
                    </a:ext>
                  </a:extLst>
                </a:gridCol>
              </a:tblGrid>
              <a:tr h="594545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관련 연구 </a:t>
                      </a:r>
                      <a:r>
                        <a:rPr lang="en-US" altLang="ko-KR" sz="1600" dirty="0"/>
                        <a:t>1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/>
                        <a:t>관련 연구 </a:t>
                      </a:r>
                      <a:r>
                        <a:rPr lang="en-US" altLang="ko-KR" sz="1600" dirty="0"/>
                        <a:t>2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/>
                        <a:t>관련 연구 </a:t>
                      </a:r>
                      <a:r>
                        <a:rPr lang="en-US" altLang="ko-KR" sz="1600" dirty="0"/>
                        <a:t>3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/>
                        <a:t>관련 연구 </a:t>
                      </a:r>
                      <a:r>
                        <a:rPr lang="en-US" altLang="ko-KR" sz="1600" dirty="0"/>
                        <a:t>4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본 연구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2632849"/>
                  </a:ext>
                </a:extLst>
              </a:tr>
              <a:tr h="4605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딥러닝 모델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YOLO v2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YOLO v5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YOLO v5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YOLO v5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YOLO v11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및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  <a:p>
                      <a:pPr marL="0" marR="0" lvl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RT-DETR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56816487"/>
                  </a:ext>
                </a:extLst>
              </a:tr>
              <a:tr h="9981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불량 유형 개수 및 근거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- 4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개의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SMD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부품 분류</a:t>
                      </a:r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일반적인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SMD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부품 선정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- 6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가지 불량 유형 분류</a:t>
                      </a:r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공개 데이터셋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- 6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가지 불량 유형 분류</a:t>
                      </a:r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공개 데이터셋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- 8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가지 불량 유형 분류</a:t>
                      </a:r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제시된 근거 없음</a:t>
                      </a:r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- 7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개의 불량 유형 분류</a:t>
                      </a:r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실제 제조 현장 데이터 기반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5317664"/>
                  </a:ext>
                </a:extLst>
              </a:tr>
              <a:tr h="429722">
                <a:tc>
                  <a:txBody>
                    <a:bodyPr/>
                    <a:lstStyle/>
                    <a:p>
                      <a:pPr marL="0" marR="0" lvl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총 데이터 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총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 20,059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총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10,668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총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8,316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총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4,000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총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7,341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개</a:t>
                      </a:r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18365040"/>
                  </a:ext>
                </a:extLst>
              </a:tr>
              <a:tr h="998174">
                <a:tc>
                  <a:txBody>
                    <a:bodyPr/>
                    <a:lstStyle/>
                    <a:p>
                      <a:pPr marL="0" marR="0" lvl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성능 평가 방법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테스트 데이터의 부품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분류 정확도</a:t>
                      </a:r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- Precision,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Recall,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400" dirty="0" err="1">
                          <a:solidFill>
                            <a:schemeClr val="tx1"/>
                          </a:solidFill>
                        </a:rPr>
                        <a:t>mAP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등 성능지표</a:t>
                      </a:r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en-US" altLang="ko-KR" sz="1400" dirty="0" err="1">
                          <a:solidFill>
                            <a:schemeClr val="tx1"/>
                          </a:solidFill>
                        </a:rPr>
                        <a:t>mAP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, FPS, GFLOPs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등 성능지표</a:t>
                      </a:r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- Precision,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Recall,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400" dirty="0" err="1">
                          <a:solidFill>
                            <a:schemeClr val="tx1"/>
                          </a:solidFill>
                        </a:rPr>
                        <a:t>mAP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, FPS, GFLOPs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등 성능지표</a:t>
                      </a:r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- Precision,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Recall,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400" dirty="0" err="1">
                          <a:solidFill>
                            <a:schemeClr val="tx1"/>
                          </a:solidFill>
                        </a:rPr>
                        <a:t>mAP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, GFLOPs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등</a:t>
                      </a:r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테스트 데이터의 불량 검출 개수 비교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66711825"/>
                  </a:ext>
                </a:extLst>
              </a:tr>
              <a:tr h="814300">
                <a:tc>
                  <a:txBody>
                    <a:bodyPr/>
                    <a:lstStyle/>
                    <a:p>
                      <a:pPr marL="0" marR="0" lvl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본 연구 대비 </a:t>
                      </a:r>
                      <a:endParaRPr lang="en-US" altLang="ko-KR" sz="16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기타 한계점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rgbClr val="FF0000"/>
                          </a:solidFill>
                        </a:rPr>
                        <a:t>- </a:t>
                      </a:r>
                      <a:r>
                        <a:rPr lang="ko-KR" altLang="en-US" sz="1400" b="0" dirty="0">
                          <a:solidFill>
                            <a:srgbClr val="FF0000"/>
                          </a:solidFill>
                        </a:rPr>
                        <a:t>불량 검출이 아닌</a:t>
                      </a:r>
                      <a:r>
                        <a:rPr lang="en-US" altLang="ko-KR" sz="1400" b="0" dirty="0">
                          <a:solidFill>
                            <a:srgbClr val="FF0000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rgbClr val="FF0000"/>
                          </a:solidFill>
                        </a:rPr>
                        <a:t>부품 종류의 분류</a:t>
                      </a:r>
                      <a:endParaRPr lang="en-US" altLang="ko-KR" sz="1400" b="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rgbClr val="FF0000"/>
                          </a:solidFill>
                        </a:rPr>
                        <a:t>- </a:t>
                      </a:r>
                      <a:r>
                        <a:rPr lang="ko-KR" altLang="en-US" sz="1400" b="0" dirty="0">
                          <a:solidFill>
                            <a:srgbClr val="FF0000"/>
                          </a:solidFill>
                        </a:rPr>
                        <a:t>공개 데이터셋 사용 </a:t>
                      </a:r>
                      <a:r>
                        <a:rPr lang="en-US" altLang="ko-KR" sz="1400" b="0" dirty="0">
                          <a:solidFill>
                            <a:srgbClr val="FF0000"/>
                          </a:solidFill>
                        </a:rPr>
                        <a:t>(Peking Univ. Lab </a:t>
                      </a:r>
                      <a:r>
                        <a:rPr lang="ko-KR" altLang="en-US" sz="1400" b="0" dirty="0">
                          <a:solidFill>
                            <a:srgbClr val="FF0000"/>
                          </a:solidFill>
                        </a:rPr>
                        <a:t>내부 데이터셋</a:t>
                      </a:r>
                      <a:r>
                        <a:rPr lang="en-US" altLang="ko-KR" sz="1400" b="0" dirty="0">
                          <a:solidFill>
                            <a:srgbClr val="FF0000"/>
                          </a:solidFill>
                        </a:rPr>
                        <a:t>)</a:t>
                      </a:r>
                      <a:endParaRPr lang="ko-KR" altLang="en-US" sz="1400" b="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rgbClr val="FF0000"/>
                          </a:solidFill>
                        </a:rPr>
                        <a:t>- </a:t>
                      </a:r>
                      <a:r>
                        <a:rPr lang="ko-KR" altLang="en-US" sz="1400" b="0" dirty="0">
                          <a:solidFill>
                            <a:srgbClr val="FF0000"/>
                          </a:solidFill>
                        </a:rPr>
                        <a:t>공개 데이터셋 사용</a:t>
                      </a:r>
                      <a:r>
                        <a:rPr lang="en-US" altLang="ko-KR" sz="1400" b="0" dirty="0">
                          <a:solidFill>
                            <a:srgbClr val="FF0000"/>
                          </a:solidFill>
                        </a:rPr>
                        <a:t>(Peking Univ. Lab </a:t>
                      </a:r>
                      <a:r>
                        <a:rPr lang="ko-KR" altLang="en-US" sz="1400" b="0" dirty="0">
                          <a:solidFill>
                            <a:srgbClr val="FF0000"/>
                          </a:solidFill>
                        </a:rPr>
                        <a:t>내부 데이터셋</a:t>
                      </a:r>
                      <a:r>
                        <a:rPr lang="en-US" altLang="ko-KR" sz="1400" b="0" dirty="0">
                          <a:solidFill>
                            <a:srgbClr val="FF0000"/>
                          </a:solidFill>
                        </a:rPr>
                        <a:t>)</a:t>
                      </a:r>
                      <a:endParaRPr lang="ko-KR" altLang="en-US" sz="1400" b="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rgbClr val="FF0000"/>
                          </a:solidFill>
                        </a:rPr>
                        <a:t>- </a:t>
                      </a:r>
                      <a:r>
                        <a:rPr lang="ko-KR" altLang="en-US" sz="1400" b="0" dirty="0">
                          <a:solidFill>
                            <a:srgbClr val="FF0000"/>
                          </a:solidFill>
                        </a:rPr>
                        <a:t>불량 선정 기준 근거 부족 및 클래스 간 데이터 불균형</a:t>
                      </a:r>
                      <a:r>
                        <a:rPr lang="en-US" altLang="ko-KR" sz="1400" b="0" dirty="0">
                          <a:solidFill>
                            <a:srgbClr val="FF0000"/>
                          </a:solidFill>
                        </a:rPr>
                        <a:t>(7%~21%</a:t>
                      </a:r>
                      <a:r>
                        <a:rPr lang="ko-KR" altLang="en-US" sz="1400" b="0" dirty="0">
                          <a:solidFill>
                            <a:srgbClr val="FF0000"/>
                          </a:solidFill>
                        </a:rPr>
                        <a:t>분포</a:t>
                      </a:r>
                      <a:r>
                        <a:rPr lang="en-US" altLang="ko-KR" sz="1400" b="0" dirty="0">
                          <a:solidFill>
                            <a:srgbClr val="FF0000"/>
                          </a:solidFill>
                        </a:rPr>
                        <a:t>)</a:t>
                      </a:r>
                      <a:endParaRPr lang="ko-KR" altLang="en-US" sz="1400" b="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2980553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7F3D438E-6B0E-27CA-B9FA-C451E15732FC}"/>
              </a:ext>
            </a:extLst>
          </p:cNvPr>
          <p:cNvSpPr txBox="1"/>
          <p:nvPr/>
        </p:nvSpPr>
        <p:spPr>
          <a:xfrm>
            <a:off x="225424" y="6370885"/>
            <a:ext cx="10466389" cy="783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600" u="sng" kern="0" dirty="0">
                <a:latin typeface="+mn-ea"/>
              </a:rPr>
              <a:t>관련 연구들은 공개 데이터셋에 한정되어 있거나</a:t>
            </a:r>
            <a:r>
              <a:rPr lang="en-US" altLang="ko-KR" sz="1600" u="sng" kern="0" dirty="0">
                <a:latin typeface="+mn-ea"/>
              </a:rPr>
              <a:t>, </a:t>
            </a:r>
            <a:r>
              <a:rPr lang="ko-KR" altLang="en-US" sz="1600" u="sng" kern="0" dirty="0">
                <a:latin typeface="+mn-ea"/>
              </a:rPr>
              <a:t>실제 제조 공정에서 발생하는 불량 유형들을 고려하여 데이터셋을 구축하지 않아</a:t>
            </a:r>
            <a:r>
              <a:rPr lang="en-US" altLang="ko-KR" sz="1600" u="sng" kern="0" dirty="0">
                <a:latin typeface="+mn-ea"/>
              </a:rPr>
              <a:t> </a:t>
            </a:r>
            <a:r>
              <a:rPr lang="ko-KR" altLang="en-US" sz="1600" u="sng" kern="0" dirty="0">
                <a:latin typeface="+mn-ea"/>
              </a:rPr>
              <a:t>실제 산업 적용을 위한 검토가 부족한 상태임</a:t>
            </a:r>
          </a:p>
        </p:txBody>
      </p:sp>
    </p:spTree>
    <p:extLst>
      <p:ext uri="{BB962C8B-B14F-4D97-AF65-F5344CB8AC3E}">
        <p14:creationId xmlns:p14="http://schemas.microsoft.com/office/powerpoint/2010/main" val="14718318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A82DEF-929A-4CCE-0CA6-ADB58C280A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그림 30">
            <a:extLst>
              <a:ext uri="{FF2B5EF4-FFF2-40B4-BE49-F238E27FC236}">
                <a16:creationId xmlns:a16="http://schemas.microsoft.com/office/drawing/2014/main" id="{32E67FDF-5AFF-D97A-287C-D861BE4A79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70029"/>
            <a:ext cx="10691813" cy="498912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C1B347C-2D87-6019-3513-B17629795AB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006"/>
          <a:stretch/>
        </p:blipFill>
        <p:spPr>
          <a:xfrm>
            <a:off x="0" y="519"/>
            <a:ext cx="10691813" cy="256951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DFCB892-2C90-D35F-660E-09846D3F0D44}"/>
              </a:ext>
            </a:extLst>
          </p:cNvPr>
          <p:cNvSpPr txBox="1"/>
          <p:nvPr/>
        </p:nvSpPr>
        <p:spPr>
          <a:xfrm>
            <a:off x="416434" y="1443599"/>
            <a:ext cx="4826962" cy="461665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pPr algn="l"/>
            <a:r>
              <a:rPr lang="en-US" altLang="ko-KR" sz="2400" b="1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2025</a:t>
            </a:r>
            <a:r>
              <a:rPr lang="ko-KR" altLang="en-US" sz="2400" b="1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석사 학위 논문 심사 발표</a:t>
            </a:r>
            <a:endParaRPr lang="en-US" altLang="ko-KR" sz="2400" b="1" kern="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양쪽 모서리가 둥근 사각형 71">
            <a:extLst>
              <a:ext uri="{FF2B5EF4-FFF2-40B4-BE49-F238E27FC236}">
                <a16:creationId xmlns:a16="http://schemas.microsoft.com/office/drawing/2014/main" id="{DD0C87BF-D099-D994-3FEB-73812C734558}"/>
              </a:ext>
            </a:extLst>
          </p:cNvPr>
          <p:cNvSpPr/>
          <p:nvPr/>
        </p:nvSpPr>
        <p:spPr>
          <a:xfrm rot="16200000" flipV="1">
            <a:off x="4836241" y="490558"/>
            <a:ext cx="1019332" cy="8885802"/>
          </a:xfrm>
          <a:prstGeom prst="round2SameRect">
            <a:avLst>
              <a:gd name="adj1" fmla="val 4179"/>
              <a:gd name="adj2" fmla="val 0"/>
            </a:avLst>
          </a:prstGeom>
          <a:gradFill>
            <a:gsLst>
              <a:gs pos="39000">
                <a:srgbClr val="0156B3"/>
              </a:gs>
              <a:gs pos="20000">
                <a:srgbClr val="193A7D"/>
              </a:gs>
              <a:gs pos="0">
                <a:srgbClr val="000F23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77F1CB3-1355-73AD-AEB7-9F85757F2B60}"/>
              </a:ext>
            </a:extLst>
          </p:cNvPr>
          <p:cNvSpPr txBox="1"/>
          <p:nvPr/>
        </p:nvSpPr>
        <p:spPr>
          <a:xfrm>
            <a:off x="1275291" y="4356287"/>
            <a:ext cx="8885803" cy="82817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>
            <a:defPPr>
              <a:defRPr lang="ko-KR"/>
            </a:defPPr>
            <a:lvl1pPr algn="ctr">
              <a:defRPr sz="2200" spc="-60">
                <a:solidFill>
                  <a:srgbClr val="981B45"/>
                </a:solidFill>
                <a:latin typeface="Rix모던고딕 B" pitchFamily="18" charset="-127"/>
                <a:ea typeface="Rix모던고딕 B" pitchFamily="18" charset="-127"/>
              </a:defRPr>
            </a:lvl1pPr>
          </a:lstStyle>
          <a:p>
            <a:pPr algn="l">
              <a:lnSpc>
                <a:spcPct val="200000"/>
              </a:lnSpc>
            </a:pPr>
            <a:r>
              <a:rPr lang="en-US" altLang="ko-KR" sz="32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Ⅲ. </a:t>
            </a:r>
            <a:r>
              <a:rPr lang="en-US" altLang="ko-KR" sz="32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SMT </a:t>
            </a:r>
            <a:r>
              <a:rPr lang="ko-KR" altLang="en-US" sz="32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공정의 불량 검출을 위한 딥러닝 모델</a:t>
            </a:r>
            <a:endParaRPr lang="en-US" altLang="ko-KR" sz="32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9B2283-F05F-F04C-FA98-3391F6BAACC8}"/>
              </a:ext>
            </a:extLst>
          </p:cNvPr>
          <p:cNvSpPr txBox="1"/>
          <p:nvPr/>
        </p:nvSpPr>
        <p:spPr>
          <a:xfrm>
            <a:off x="409485" y="1851234"/>
            <a:ext cx="2365712" cy="707886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pPr algn="l"/>
            <a:r>
              <a:rPr lang="en-US" altLang="ko-KR" sz="4000" b="1" dirty="0">
                <a:ln>
                  <a:solidFill>
                    <a:srgbClr val="0F2548">
                      <a:alpha val="0"/>
                    </a:srgb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Contents</a:t>
            </a:r>
            <a:endParaRPr lang="ko-KR" altLang="en-US" sz="4000" b="1" dirty="0">
              <a:ln>
                <a:solidFill>
                  <a:srgbClr val="0F2548">
                    <a:alpha val="0"/>
                  </a:srgb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17501602-7A3C-D2D9-5028-C947E59575E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362" t="30504" r="1794"/>
          <a:stretch/>
        </p:blipFill>
        <p:spPr>
          <a:xfrm>
            <a:off x="7372459" y="39494"/>
            <a:ext cx="2972233" cy="2953809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0DE8739C-5365-ADD1-A85B-C420AFB9B7D0}"/>
              </a:ext>
            </a:extLst>
          </p:cNvPr>
          <p:cNvPicPr/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930" r="-1"/>
          <a:stretch/>
        </p:blipFill>
        <p:spPr>
          <a:xfrm rot="16200000" flipV="1">
            <a:off x="8226289" y="1725985"/>
            <a:ext cx="2922416" cy="2008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2592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0B6D6B-AE32-1048-6D46-E955CE9E73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58E7C10-0BD3-7233-0D1F-8574E13EE8D3}"/>
              </a:ext>
            </a:extLst>
          </p:cNvPr>
          <p:cNvSpPr txBox="1"/>
          <p:nvPr/>
        </p:nvSpPr>
        <p:spPr>
          <a:xfrm>
            <a:off x="1304365" y="599583"/>
            <a:ext cx="79702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Ⅲ. SMT </a:t>
            </a:r>
            <a:r>
              <a:rPr lang="ko-KR" altLang="en-US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공정의 불량 검출을 위한 딥러닝 모델</a:t>
            </a:r>
            <a:endParaRPr lang="ko-KR" altLang="en-US" sz="2000" i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2491986A-11A9-F36D-6993-E053FF16F0B8}"/>
              </a:ext>
            </a:extLst>
          </p:cNvPr>
          <p:cNvGrpSpPr/>
          <p:nvPr/>
        </p:nvGrpSpPr>
        <p:grpSpPr>
          <a:xfrm>
            <a:off x="430306" y="1408458"/>
            <a:ext cx="6327333" cy="381458"/>
            <a:chOff x="430306" y="1408458"/>
            <a:chExt cx="6327333" cy="381458"/>
          </a:xfrm>
        </p:grpSpPr>
        <p:sp>
          <p:nvSpPr>
            <p:cNvPr id="23" name="TextBox 36">
              <a:extLst>
                <a:ext uri="{FF2B5EF4-FFF2-40B4-BE49-F238E27FC236}">
                  <a16:creationId xmlns:a16="http://schemas.microsoft.com/office/drawing/2014/main" id="{A1B83D38-B60F-3CD8-A557-36F13C3209ED}"/>
                </a:ext>
              </a:extLst>
            </p:cNvPr>
            <p:cNvSpPr txBox="1"/>
            <p:nvPr/>
          </p:nvSpPr>
          <p:spPr>
            <a:xfrm>
              <a:off x="1304365" y="1443791"/>
              <a:ext cx="5453274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1pPr>
              <a:lvl2pPr marL="494297" indent="3457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2pPr>
              <a:lvl3pPr marL="990323" indent="5185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3pPr>
              <a:lvl4pPr marL="1486348" indent="6913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4pPr>
              <a:lvl5pPr marL="1980645" indent="1037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5pPr>
              <a:lvl6pPr marL="2488768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6pPr>
              <a:lvl7pPr marL="2986522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7pPr>
              <a:lvl8pPr marL="3484275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8pPr>
              <a:lvl9pPr marL="3982029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RT-DETR(Real-Time </a:t>
              </a:r>
              <a:r>
                <a:rPr lang="en-US" altLang="ko-KR" sz="1800" b="1" dirty="0" err="1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DEtection</a:t>
              </a:r>
              <a:r>
                <a:rPr lang="en-US" altLang="ko-KR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en-US" altLang="ko-KR" sz="1800" b="1" dirty="0" err="1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TRansformer</a:t>
              </a:r>
              <a:r>
                <a:rPr lang="en-US" altLang="ko-KR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  <a:endParaRPr lang="ko-KR" altLang="en-US" sz="1800" b="1" dirty="0">
                <a:ln w="1270">
                  <a:noFill/>
                </a:ln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86907985-8029-D5B8-2A45-367AE6A59BBE}"/>
                </a:ext>
              </a:extLst>
            </p:cNvPr>
            <p:cNvGrpSpPr/>
            <p:nvPr/>
          </p:nvGrpSpPr>
          <p:grpSpPr>
            <a:xfrm>
              <a:off x="430306" y="1408458"/>
              <a:ext cx="729983" cy="381458"/>
              <a:chOff x="6228680" y="6884181"/>
              <a:chExt cx="667988" cy="249385"/>
            </a:xfrm>
          </p:grpSpPr>
          <p:sp>
            <p:nvSpPr>
              <p:cNvPr id="25" name="사각형: 둥근 위쪽 모서리 24">
                <a:extLst>
                  <a:ext uri="{FF2B5EF4-FFF2-40B4-BE49-F238E27FC236}">
                    <a16:creationId xmlns:a16="http://schemas.microsoft.com/office/drawing/2014/main" id="{B6F99CEB-6F34-B0CB-3842-8C77F8244234}"/>
                  </a:ext>
                </a:extLst>
              </p:cNvPr>
              <p:cNvSpPr/>
              <p:nvPr/>
            </p:nvSpPr>
            <p:spPr>
              <a:xfrm rot="5400000">
                <a:off x="6437981" y="6674880"/>
                <a:ext cx="249385" cy="66798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22000">
                    <a:schemeClr val="tx1">
                      <a:alpha val="50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5400000" scaled="1"/>
              </a:gradFill>
              <a:ln w="12700">
                <a:gradFill>
                  <a:gsLst>
                    <a:gs pos="9000">
                      <a:schemeClr val="bg1"/>
                    </a:gs>
                    <a:gs pos="92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latinLnBrk="1"/>
                <a:endParaRPr lang="ko-KR" altLang="en-US" b="1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DB065BB-6CC6-D727-2761-5DA60A701E80}"/>
                  </a:ext>
                </a:extLst>
              </p:cNvPr>
              <p:cNvSpPr txBox="1"/>
              <p:nvPr/>
            </p:nvSpPr>
            <p:spPr>
              <a:xfrm>
                <a:off x="6528557" y="6904142"/>
                <a:ext cx="264927" cy="181093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 fontAlgn="base" latinLnBrk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ko-KR" b="1" spc="-80" dirty="0">
                    <a:ln w="1270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1.</a:t>
                </a:r>
                <a:endParaRPr kumimoji="1" lang="ko-KR" altLang="en-US" b="1" spc="-80" dirty="0">
                  <a:ln w="127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84EEAAE3-8EA4-6611-BB04-F9D064C979F7}"/>
              </a:ext>
            </a:extLst>
          </p:cNvPr>
          <p:cNvSpPr txBox="1"/>
          <p:nvPr/>
        </p:nvSpPr>
        <p:spPr>
          <a:xfrm>
            <a:off x="10134769" y="7077075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E2886697-6AD6-4FDA-9E51-14A767932366}" type="slidenum">
              <a:rPr lang="ko-KR" altLang="en-US" sz="1200" smtClean="0"/>
              <a:t>14</a:t>
            </a:fld>
            <a:endParaRPr lang="ko-KR" altLang="en-US" sz="12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BB30EB-6D08-BA04-1FE3-8BF3DFBDC366}"/>
              </a:ext>
            </a:extLst>
          </p:cNvPr>
          <p:cNvSpPr txBox="1"/>
          <p:nvPr/>
        </p:nvSpPr>
        <p:spPr>
          <a:xfrm>
            <a:off x="758012" y="1866630"/>
            <a:ext cx="9704714" cy="15220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+mn-ea"/>
              </a:rPr>
              <a:t>1)</a:t>
            </a:r>
            <a:r>
              <a:rPr lang="ko-KR" altLang="en-US" sz="1600" dirty="0">
                <a:latin typeface="+mn-ea"/>
              </a:rPr>
              <a:t> </a:t>
            </a:r>
            <a:r>
              <a:rPr lang="en-US" altLang="ko-KR" sz="1600" dirty="0">
                <a:latin typeface="+mn-ea"/>
              </a:rPr>
              <a:t>RT-DETR</a:t>
            </a:r>
            <a:r>
              <a:rPr lang="ko-KR" altLang="en-US" sz="1600" dirty="0">
                <a:latin typeface="+mn-ea"/>
              </a:rPr>
              <a:t> 특성</a:t>
            </a:r>
            <a:endParaRPr lang="en-US" altLang="ko-KR" sz="160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600" kern="0" dirty="0">
                <a:latin typeface="+mn-ea"/>
              </a:rPr>
              <a:t>Transformer </a:t>
            </a:r>
            <a:r>
              <a:rPr lang="ko-KR" altLang="en-US" sz="1600" kern="0" dirty="0">
                <a:latin typeface="+mn-ea"/>
              </a:rPr>
              <a:t>기반의 대표적인 객체 감지 모델로</a:t>
            </a:r>
            <a:r>
              <a:rPr lang="en-US" altLang="ko-KR" sz="1600" kern="0" dirty="0">
                <a:latin typeface="+mn-ea"/>
              </a:rPr>
              <a:t>, </a:t>
            </a:r>
            <a:r>
              <a:rPr lang="ko-KR" altLang="en-US" sz="1600" kern="0" dirty="0">
                <a:latin typeface="+mn-ea"/>
              </a:rPr>
              <a:t>높은 정확도를 유지하며 실시간 탐지를 제공</a:t>
            </a:r>
            <a:endParaRPr lang="en-US" altLang="ko-KR" sz="1600" kern="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600" kern="0" dirty="0">
                <a:latin typeface="+mn-ea"/>
              </a:rPr>
              <a:t>COCO </a:t>
            </a:r>
            <a:r>
              <a:rPr lang="ko-KR" altLang="en-US" sz="1600" kern="0" dirty="0">
                <a:latin typeface="+mn-ea"/>
              </a:rPr>
              <a:t>데이터셋에서 이전 </a:t>
            </a:r>
            <a:r>
              <a:rPr lang="en-US" altLang="ko-KR" sz="1600" kern="0" dirty="0">
                <a:latin typeface="+mn-ea"/>
              </a:rPr>
              <a:t>YOLO </a:t>
            </a:r>
            <a:r>
              <a:rPr lang="ko-KR" altLang="en-US" sz="1600" kern="0" dirty="0">
                <a:latin typeface="+mn-ea"/>
              </a:rPr>
              <a:t>모델들</a:t>
            </a:r>
            <a:r>
              <a:rPr lang="en-US" altLang="ko-KR" sz="1600" kern="0" dirty="0">
                <a:latin typeface="+mn-ea"/>
              </a:rPr>
              <a:t>(YOLOv5, YOLOv6, YOLOv7)</a:t>
            </a:r>
            <a:r>
              <a:rPr lang="ko-KR" altLang="en-US" sz="1600" kern="0" dirty="0">
                <a:latin typeface="+mn-ea"/>
              </a:rPr>
              <a:t>을 성능 면에서 능가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600" kern="0" dirty="0">
                <a:latin typeface="+mn-ea"/>
              </a:rPr>
              <a:t>미세 불량이나 복잡한 패턴 불량 검출에 강점을 보이므로</a:t>
            </a:r>
            <a:r>
              <a:rPr lang="en-US" altLang="ko-KR" sz="1600" kern="0" dirty="0">
                <a:latin typeface="+mn-ea"/>
              </a:rPr>
              <a:t>, SMT </a:t>
            </a:r>
            <a:r>
              <a:rPr lang="ko-KR" altLang="en-US" sz="1600" kern="0" dirty="0">
                <a:latin typeface="+mn-ea"/>
              </a:rPr>
              <a:t>불량 검출 분야에서도 적용 가능</a:t>
            </a:r>
            <a:endParaRPr lang="en-US" altLang="ko-KR" sz="1600" kern="0" dirty="0">
              <a:latin typeface="+mn-ea"/>
            </a:endParaRPr>
          </a:p>
        </p:txBody>
      </p:sp>
      <p:pic>
        <p:nvPicPr>
          <p:cNvPr id="5" name="Picture 6" descr="drawing">
            <a:extLst>
              <a:ext uri="{FF2B5EF4-FFF2-40B4-BE49-F238E27FC236}">
                <a16:creationId xmlns:a16="http://schemas.microsoft.com/office/drawing/2014/main" id="{1E6AD6E0-E6EE-A6A6-2D40-6377844B80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867"/>
          <a:stretch>
            <a:fillRect/>
          </a:stretch>
        </p:blipFill>
        <p:spPr bwMode="auto">
          <a:xfrm>
            <a:off x="1548870" y="3371925"/>
            <a:ext cx="2621095" cy="2177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_x1177389832">
            <a:extLst>
              <a:ext uri="{FF2B5EF4-FFF2-40B4-BE49-F238E27FC236}">
                <a16:creationId xmlns:a16="http://schemas.microsoft.com/office/drawing/2014/main" id="{3D563210-71FC-252F-B762-5AFFEFEE25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5447" y="3558532"/>
            <a:ext cx="5849322" cy="1897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DD0DECF-3B60-0F66-2642-BF8070759B9B}"/>
              </a:ext>
            </a:extLst>
          </p:cNvPr>
          <p:cNvSpPr txBox="1"/>
          <p:nvPr/>
        </p:nvSpPr>
        <p:spPr>
          <a:xfrm>
            <a:off x="6675577" y="5499566"/>
            <a:ext cx="18833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[RT-DETR </a:t>
            </a:r>
            <a:r>
              <a:rPr lang="ko-KR" altLang="en-US" sz="1200" b="1" dirty="0" err="1"/>
              <a:t>아키텍쳐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AC4DAE-4C80-3223-D62E-B02E68577DE3}"/>
              </a:ext>
            </a:extLst>
          </p:cNvPr>
          <p:cNvSpPr txBox="1"/>
          <p:nvPr/>
        </p:nvSpPr>
        <p:spPr>
          <a:xfrm>
            <a:off x="1304365" y="5530154"/>
            <a:ext cx="36126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[RT-DETR</a:t>
            </a:r>
            <a:r>
              <a:rPr lang="ko-KR" altLang="en-US" sz="1200" b="1" dirty="0"/>
              <a:t>과 이전 </a:t>
            </a:r>
            <a:r>
              <a:rPr lang="en-US" altLang="ko-KR" sz="1200" b="1" dirty="0"/>
              <a:t>YOLO </a:t>
            </a:r>
            <a:r>
              <a:rPr lang="ko-KR" altLang="en-US" sz="1200" b="1" dirty="0"/>
              <a:t>모델들의 성능을 비교한 모습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C40FCF9-1097-FEB6-2E4E-678D8C7A9A88}"/>
              </a:ext>
            </a:extLst>
          </p:cNvPr>
          <p:cNvSpPr txBox="1"/>
          <p:nvPr/>
        </p:nvSpPr>
        <p:spPr>
          <a:xfrm>
            <a:off x="795297" y="5853273"/>
            <a:ext cx="9704714" cy="15220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+mn-ea"/>
              </a:rPr>
              <a:t>2)</a:t>
            </a:r>
            <a:r>
              <a:rPr lang="ko-KR" altLang="en-US" sz="1600" dirty="0">
                <a:latin typeface="+mn-ea"/>
              </a:rPr>
              <a:t> 본 논문에서 </a:t>
            </a:r>
            <a:r>
              <a:rPr lang="en-US" altLang="ko-KR" sz="1600" dirty="0">
                <a:latin typeface="+mn-ea"/>
              </a:rPr>
              <a:t>RT-DETR</a:t>
            </a:r>
            <a:r>
              <a:rPr lang="ko-KR" altLang="en-US" sz="1600" dirty="0">
                <a:latin typeface="+mn-ea"/>
              </a:rPr>
              <a:t>의 활용</a:t>
            </a:r>
            <a:endParaRPr lang="en-US" altLang="ko-KR" sz="160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600" kern="0" dirty="0">
                <a:latin typeface="+mn-ea"/>
              </a:rPr>
              <a:t>상대적으로 높은 </a:t>
            </a:r>
            <a:r>
              <a:rPr lang="ko-KR" altLang="en-US" sz="1600" kern="0" dirty="0" err="1">
                <a:latin typeface="+mn-ea"/>
              </a:rPr>
              <a:t>연산량과</a:t>
            </a:r>
            <a:r>
              <a:rPr lang="ko-KR" altLang="en-US" sz="1600" kern="0" dirty="0">
                <a:latin typeface="+mn-ea"/>
              </a:rPr>
              <a:t> 메모리 사용량으로</a:t>
            </a:r>
            <a:r>
              <a:rPr lang="en-US" altLang="ko-KR" sz="1600" kern="0" dirty="0">
                <a:latin typeface="+mn-ea"/>
              </a:rPr>
              <a:t>, </a:t>
            </a:r>
            <a:r>
              <a:rPr lang="ko-KR" altLang="en-US" sz="1600" kern="0" dirty="0">
                <a:latin typeface="+mn-ea"/>
              </a:rPr>
              <a:t>실시간 공정 적용에는 다소 어려움이 있음</a:t>
            </a:r>
            <a:endParaRPr lang="en-US" altLang="ko-KR" sz="1600" kern="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600" kern="0" dirty="0">
                <a:latin typeface="+mn-ea"/>
              </a:rPr>
              <a:t>따라서</a:t>
            </a:r>
            <a:r>
              <a:rPr lang="en-US" altLang="ko-KR" sz="1600" kern="0" dirty="0">
                <a:latin typeface="+mn-ea"/>
              </a:rPr>
              <a:t>, </a:t>
            </a:r>
            <a:r>
              <a:rPr lang="ko-KR" altLang="en-US" sz="1600" kern="0" dirty="0">
                <a:latin typeface="+mn-ea"/>
              </a:rPr>
              <a:t>본 연구에서는 </a:t>
            </a:r>
            <a:r>
              <a:rPr lang="en-US" altLang="ko-KR" sz="1600" kern="0" dirty="0">
                <a:latin typeface="+mn-ea"/>
              </a:rPr>
              <a:t>RT-DETR</a:t>
            </a:r>
            <a:r>
              <a:rPr lang="ko-KR" altLang="en-US" sz="1600" kern="0" dirty="0">
                <a:latin typeface="+mn-ea"/>
              </a:rPr>
              <a:t>을 비교 모델로 설정하여</a:t>
            </a:r>
            <a:r>
              <a:rPr lang="en-US" altLang="ko-KR" sz="1600" kern="0" dirty="0">
                <a:latin typeface="+mn-ea"/>
              </a:rPr>
              <a:t>, YOLOv11</a:t>
            </a:r>
            <a:r>
              <a:rPr lang="ko-KR" altLang="en-US" sz="1600" kern="0" dirty="0">
                <a:latin typeface="+mn-ea"/>
              </a:rPr>
              <a:t>과의 정량적 성능 비교를 통해 최적 모델을 도출하고자 함</a:t>
            </a:r>
            <a:endParaRPr lang="en-US" altLang="ko-KR" sz="1600" kern="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598964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6AB140-2ED5-5BED-820A-E15C85C924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AEDD4E0-EDDA-DC6B-ECE0-B34671CFC983}"/>
              </a:ext>
            </a:extLst>
          </p:cNvPr>
          <p:cNvSpPr txBox="1"/>
          <p:nvPr/>
        </p:nvSpPr>
        <p:spPr>
          <a:xfrm>
            <a:off x="1304365" y="599583"/>
            <a:ext cx="79702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Ⅲ. SMT </a:t>
            </a:r>
            <a:r>
              <a:rPr lang="ko-KR" altLang="en-US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공정의 불량 검출을 위한 딥러닝 모델</a:t>
            </a:r>
            <a:endParaRPr lang="ko-KR" altLang="en-US" sz="2000" i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092C8D3F-739C-3EC5-5AEB-308EE05BBD02}"/>
              </a:ext>
            </a:extLst>
          </p:cNvPr>
          <p:cNvGrpSpPr/>
          <p:nvPr/>
        </p:nvGrpSpPr>
        <p:grpSpPr>
          <a:xfrm>
            <a:off x="430306" y="1408458"/>
            <a:ext cx="6327333" cy="381458"/>
            <a:chOff x="430306" y="1408458"/>
            <a:chExt cx="6327333" cy="381458"/>
          </a:xfrm>
        </p:grpSpPr>
        <p:sp>
          <p:nvSpPr>
            <p:cNvPr id="23" name="TextBox 36">
              <a:extLst>
                <a:ext uri="{FF2B5EF4-FFF2-40B4-BE49-F238E27FC236}">
                  <a16:creationId xmlns:a16="http://schemas.microsoft.com/office/drawing/2014/main" id="{3F4D6974-DB5F-8E2C-6961-80B5F1081531}"/>
                </a:ext>
              </a:extLst>
            </p:cNvPr>
            <p:cNvSpPr txBox="1"/>
            <p:nvPr/>
          </p:nvSpPr>
          <p:spPr>
            <a:xfrm>
              <a:off x="1304365" y="1443791"/>
              <a:ext cx="5453274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1pPr>
              <a:lvl2pPr marL="494297" indent="3457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2pPr>
              <a:lvl3pPr marL="990323" indent="5185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3pPr>
              <a:lvl4pPr marL="1486348" indent="6913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4pPr>
              <a:lvl5pPr marL="1980645" indent="1037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5pPr>
              <a:lvl6pPr marL="2488768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6pPr>
              <a:lvl7pPr marL="2986522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7pPr>
              <a:lvl8pPr marL="3484275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8pPr>
              <a:lvl9pPr marL="3982029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YOLO(You Only Look Once)v11</a:t>
              </a:r>
              <a:endParaRPr lang="ko-KR" altLang="en-US" sz="1800" b="1" dirty="0">
                <a:ln w="1270">
                  <a:noFill/>
                </a:ln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153C9E44-3728-ADAC-A95E-92E091BB6795}"/>
                </a:ext>
              </a:extLst>
            </p:cNvPr>
            <p:cNvGrpSpPr/>
            <p:nvPr/>
          </p:nvGrpSpPr>
          <p:grpSpPr>
            <a:xfrm>
              <a:off x="430306" y="1408458"/>
              <a:ext cx="729983" cy="381458"/>
              <a:chOff x="6228680" y="6884181"/>
              <a:chExt cx="667988" cy="249385"/>
            </a:xfrm>
          </p:grpSpPr>
          <p:sp>
            <p:nvSpPr>
              <p:cNvPr id="25" name="사각형: 둥근 위쪽 모서리 24">
                <a:extLst>
                  <a:ext uri="{FF2B5EF4-FFF2-40B4-BE49-F238E27FC236}">
                    <a16:creationId xmlns:a16="http://schemas.microsoft.com/office/drawing/2014/main" id="{AEEE10B6-4DFB-0FF5-3FAC-447BEF237195}"/>
                  </a:ext>
                </a:extLst>
              </p:cNvPr>
              <p:cNvSpPr/>
              <p:nvPr/>
            </p:nvSpPr>
            <p:spPr>
              <a:xfrm rot="5400000">
                <a:off x="6437981" y="6674880"/>
                <a:ext cx="249385" cy="66798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22000">
                    <a:schemeClr val="tx1">
                      <a:alpha val="50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5400000" scaled="1"/>
              </a:gradFill>
              <a:ln w="12700">
                <a:gradFill>
                  <a:gsLst>
                    <a:gs pos="9000">
                      <a:schemeClr val="bg1"/>
                    </a:gs>
                    <a:gs pos="92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latinLnBrk="1"/>
                <a:endParaRPr lang="ko-KR" altLang="en-US" b="1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19AE28E-F39A-2539-3EB2-E7DBC3E35B94}"/>
                  </a:ext>
                </a:extLst>
              </p:cNvPr>
              <p:cNvSpPr txBox="1"/>
              <p:nvPr/>
            </p:nvSpPr>
            <p:spPr>
              <a:xfrm>
                <a:off x="6528557" y="6904142"/>
                <a:ext cx="264927" cy="181093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 fontAlgn="base" latinLnBrk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ko-KR" b="1" spc="-80" dirty="0">
                    <a:ln w="1270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2.</a:t>
                </a:r>
                <a:endParaRPr kumimoji="1" lang="ko-KR" altLang="en-US" b="1" spc="-80" dirty="0">
                  <a:ln w="127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C56FDBB3-35CC-E76F-3F4B-70AA57C3986B}"/>
              </a:ext>
            </a:extLst>
          </p:cNvPr>
          <p:cNvSpPr txBox="1"/>
          <p:nvPr/>
        </p:nvSpPr>
        <p:spPr>
          <a:xfrm>
            <a:off x="10134769" y="7077075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E2886697-6AD6-4FDA-9E51-14A767932366}" type="slidenum">
              <a:rPr lang="ko-KR" altLang="en-US" sz="1200" smtClean="0"/>
              <a:t>15</a:t>
            </a:fld>
            <a:endParaRPr lang="ko-KR" altLang="en-US" sz="12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4D75D74-7AF1-990A-FDDF-561B5534A55F}"/>
              </a:ext>
            </a:extLst>
          </p:cNvPr>
          <p:cNvSpPr txBox="1"/>
          <p:nvPr/>
        </p:nvSpPr>
        <p:spPr>
          <a:xfrm>
            <a:off x="758012" y="1866630"/>
            <a:ext cx="9704714" cy="1152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+mn-ea"/>
              </a:rPr>
              <a:t>1)</a:t>
            </a:r>
            <a:r>
              <a:rPr lang="ko-KR" altLang="en-US" sz="1600" dirty="0">
                <a:latin typeface="+mn-ea"/>
              </a:rPr>
              <a:t> </a:t>
            </a:r>
            <a:r>
              <a:rPr lang="en-US" altLang="ko-KR" sz="1600" dirty="0">
                <a:latin typeface="+mn-ea"/>
              </a:rPr>
              <a:t>YOLOv11</a:t>
            </a:r>
            <a:r>
              <a:rPr lang="ko-KR" altLang="en-US" sz="1600" dirty="0">
                <a:latin typeface="+mn-ea"/>
              </a:rPr>
              <a:t> 특성</a:t>
            </a:r>
            <a:endParaRPr lang="en-US" altLang="ko-KR" sz="160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600" kern="0" dirty="0">
                <a:latin typeface="+mn-ea"/>
              </a:rPr>
              <a:t>이전 </a:t>
            </a:r>
            <a:r>
              <a:rPr lang="en-US" altLang="ko-KR" sz="1600" kern="0" dirty="0">
                <a:latin typeface="+mn-ea"/>
              </a:rPr>
              <a:t>YOLO </a:t>
            </a:r>
            <a:r>
              <a:rPr lang="ko-KR" altLang="en-US" sz="1600" kern="0" dirty="0">
                <a:latin typeface="+mn-ea"/>
              </a:rPr>
              <a:t>버전들의 성공을 기반으로 새로운 기능과 향상된 성능을 제공</a:t>
            </a:r>
            <a:r>
              <a:rPr lang="en-US" altLang="ko-KR" sz="1600" kern="0" dirty="0">
                <a:latin typeface="+mn-ea"/>
              </a:rPr>
              <a:t>. 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더 높은 평균 정밀도를 달성하면서도 이전 버전보다 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22% 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적은 파라미터를 사용하여 계산 효율성을 높임</a:t>
            </a:r>
            <a:endParaRPr lang="en-US" altLang="ko-KR" sz="1600" kern="0" dirty="0">
              <a:latin typeface="+mn-ea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EDCA17-C6EC-9DF1-C3A3-B1797770AD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5848" y="3019318"/>
            <a:ext cx="3740702" cy="2257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_x1192604744">
            <a:extLst>
              <a:ext uri="{FF2B5EF4-FFF2-40B4-BE49-F238E27FC236}">
                <a16:creationId xmlns:a16="http://schemas.microsoft.com/office/drawing/2014/main" id="{8F5C7896-B8F6-DC44-45C9-64C63A9C59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0" t="2507" r="1324" b="4840"/>
          <a:stretch>
            <a:fillRect/>
          </a:stretch>
        </p:blipFill>
        <p:spPr bwMode="auto">
          <a:xfrm>
            <a:off x="758012" y="3081104"/>
            <a:ext cx="5306926" cy="2211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CC07440-0B91-36AB-5D0C-55A14259A4CF}"/>
              </a:ext>
            </a:extLst>
          </p:cNvPr>
          <p:cNvSpPr txBox="1"/>
          <p:nvPr/>
        </p:nvSpPr>
        <p:spPr>
          <a:xfrm>
            <a:off x="7294530" y="5292770"/>
            <a:ext cx="18833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[YOLOv11</a:t>
            </a:r>
            <a:r>
              <a:rPr lang="ko-KR" altLang="en-US" sz="1200" b="1" dirty="0"/>
              <a:t> </a:t>
            </a:r>
            <a:r>
              <a:rPr lang="ko-KR" altLang="en-US" sz="1200" b="1" dirty="0" err="1"/>
              <a:t>아키텍쳐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963EEDF-F3CE-91D2-D552-F5E7ED78C2BB}"/>
              </a:ext>
            </a:extLst>
          </p:cNvPr>
          <p:cNvSpPr txBox="1"/>
          <p:nvPr/>
        </p:nvSpPr>
        <p:spPr>
          <a:xfrm>
            <a:off x="1757570" y="5292770"/>
            <a:ext cx="36126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[YOLOv11</a:t>
            </a:r>
            <a:r>
              <a:rPr lang="ko-KR" altLang="en-US" sz="1200" b="1" dirty="0"/>
              <a:t>과 이전 모델들의 성능을 비교한 모습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1919EC-87B3-10EF-D75B-710CDFE1D762}"/>
              </a:ext>
            </a:extLst>
          </p:cNvPr>
          <p:cNvSpPr txBox="1"/>
          <p:nvPr/>
        </p:nvSpPr>
        <p:spPr>
          <a:xfrm>
            <a:off x="795297" y="5693554"/>
            <a:ext cx="9704714" cy="15220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+mn-ea"/>
              </a:rPr>
              <a:t>2)</a:t>
            </a:r>
            <a:r>
              <a:rPr lang="ko-KR" altLang="en-US" sz="1600" dirty="0">
                <a:latin typeface="+mn-ea"/>
              </a:rPr>
              <a:t> 본 논문에서 </a:t>
            </a:r>
            <a:r>
              <a:rPr lang="en-US" altLang="ko-KR" sz="1600" dirty="0">
                <a:latin typeface="+mn-ea"/>
              </a:rPr>
              <a:t>YOLOv11</a:t>
            </a:r>
            <a:r>
              <a:rPr lang="ko-KR" altLang="en-US" sz="1600" dirty="0">
                <a:latin typeface="+mn-ea"/>
              </a:rPr>
              <a:t>의 활용</a:t>
            </a:r>
            <a:endParaRPr lang="en-US" altLang="ko-KR" sz="160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600" kern="0" dirty="0">
                <a:latin typeface="+mn-ea"/>
              </a:rPr>
              <a:t>본 연구에서는 </a:t>
            </a:r>
            <a:r>
              <a:rPr lang="en-US" altLang="ko-KR" sz="1600" kern="0" dirty="0">
                <a:latin typeface="+mn-ea"/>
              </a:rPr>
              <a:t>SMT </a:t>
            </a:r>
            <a:r>
              <a:rPr lang="ko-KR" altLang="en-US" sz="1600" kern="0" dirty="0">
                <a:latin typeface="+mn-ea"/>
              </a:rPr>
              <a:t>공정 불량 검출을 위한 딥러닝 모델로서 </a:t>
            </a:r>
            <a:r>
              <a:rPr lang="en-US" altLang="ko-KR" sz="1600" kern="0" dirty="0">
                <a:latin typeface="+mn-ea"/>
              </a:rPr>
              <a:t>YOLOv11</a:t>
            </a:r>
            <a:r>
              <a:rPr lang="ko-KR" altLang="en-US" sz="1600" kern="0" dirty="0">
                <a:latin typeface="+mn-ea"/>
              </a:rPr>
              <a:t>을 채택하였음</a:t>
            </a:r>
            <a:endParaRPr lang="en-US" altLang="ko-KR" sz="1600" kern="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600" kern="0" dirty="0">
                <a:latin typeface="+mn-ea"/>
              </a:rPr>
              <a:t>이는 본 모델이 가진 </a:t>
            </a:r>
            <a:r>
              <a:rPr lang="ko-KR" altLang="en-US" sz="1600" kern="0" dirty="0" err="1">
                <a:latin typeface="+mn-ea"/>
              </a:rPr>
              <a:t>경량화된</a:t>
            </a:r>
            <a:r>
              <a:rPr lang="ko-KR" altLang="en-US" sz="1600" kern="0" dirty="0">
                <a:latin typeface="+mn-ea"/>
              </a:rPr>
              <a:t> 아키텍처</a:t>
            </a:r>
            <a:r>
              <a:rPr lang="en-US" altLang="ko-KR" sz="1600" kern="0" dirty="0">
                <a:latin typeface="+mn-ea"/>
              </a:rPr>
              <a:t>, </a:t>
            </a:r>
            <a:r>
              <a:rPr lang="ko-KR" altLang="en-US" sz="1600" kern="0" dirty="0">
                <a:latin typeface="+mn-ea"/>
              </a:rPr>
              <a:t>향상된 정확도</a:t>
            </a:r>
            <a:r>
              <a:rPr lang="en-US" altLang="ko-KR" sz="1600" kern="0" dirty="0">
                <a:latin typeface="+mn-ea"/>
              </a:rPr>
              <a:t>, </a:t>
            </a:r>
            <a:r>
              <a:rPr lang="ko-KR" altLang="en-US" sz="1600" kern="0" dirty="0">
                <a:latin typeface="+mn-ea"/>
              </a:rPr>
              <a:t>실시간 처리 속도 등의 장점이 </a:t>
            </a:r>
            <a:r>
              <a:rPr lang="en-US" altLang="ko-KR" sz="1600" kern="0" dirty="0">
                <a:latin typeface="+mn-ea"/>
              </a:rPr>
              <a:t>SMT </a:t>
            </a:r>
            <a:r>
              <a:rPr lang="ko-KR" altLang="en-US" sz="1600" kern="0" dirty="0">
                <a:latin typeface="+mn-ea"/>
              </a:rPr>
              <a:t>공정에서 요구되는 불량 검출 조건에 부합하기 때문임</a:t>
            </a:r>
            <a:endParaRPr lang="en-US" altLang="ko-KR" sz="1600" kern="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117848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A58E5B-D626-D5EE-A0F6-868E616CEE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2D1FF72-534B-E09C-B799-0DDF6E7D0285}"/>
              </a:ext>
            </a:extLst>
          </p:cNvPr>
          <p:cNvSpPr txBox="1"/>
          <p:nvPr/>
        </p:nvSpPr>
        <p:spPr>
          <a:xfrm>
            <a:off x="1304365" y="599583"/>
            <a:ext cx="79702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Ⅲ. SMT </a:t>
            </a:r>
            <a:r>
              <a:rPr lang="ko-KR" altLang="en-US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공정의 불량 검출을 위한 딥러닝 모델</a:t>
            </a:r>
            <a:endParaRPr lang="ko-KR" altLang="en-US" sz="2000" i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74BBC279-2524-7269-0DD1-3823F5F99A31}"/>
              </a:ext>
            </a:extLst>
          </p:cNvPr>
          <p:cNvGrpSpPr/>
          <p:nvPr/>
        </p:nvGrpSpPr>
        <p:grpSpPr>
          <a:xfrm>
            <a:off x="430306" y="1408458"/>
            <a:ext cx="6327333" cy="381458"/>
            <a:chOff x="430306" y="1408458"/>
            <a:chExt cx="6327333" cy="381458"/>
          </a:xfrm>
        </p:grpSpPr>
        <p:sp>
          <p:nvSpPr>
            <p:cNvPr id="23" name="TextBox 36">
              <a:extLst>
                <a:ext uri="{FF2B5EF4-FFF2-40B4-BE49-F238E27FC236}">
                  <a16:creationId xmlns:a16="http://schemas.microsoft.com/office/drawing/2014/main" id="{9ED018F3-7653-2FF6-7D21-4EC1BF7F9245}"/>
                </a:ext>
              </a:extLst>
            </p:cNvPr>
            <p:cNvSpPr txBox="1"/>
            <p:nvPr/>
          </p:nvSpPr>
          <p:spPr>
            <a:xfrm>
              <a:off x="1304365" y="1443791"/>
              <a:ext cx="5453274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1pPr>
              <a:lvl2pPr marL="494297" indent="3457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2pPr>
              <a:lvl3pPr marL="990323" indent="5185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3pPr>
              <a:lvl4pPr marL="1486348" indent="6913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4pPr>
              <a:lvl5pPr marL="1980645" indent="1037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5pPr>
              <a:lvl6pPr marL="2488768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6pPr>
              <a:lvl7pPr marL="2986522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7pPr>
              <a:lvl8pPr marL="3484275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8pPr>
              <a:lvl9pPr marL="3982029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RT-DETR vs YOLO(You Only Look Once)v11</a:t>
              </a:r>
              <a:endParaRPr lang="ko-KR" altLang="en-US" sz="1800" b="1" dirty="0">
                <a:ln w="1270">
                  <a:noFill/>
                </a:ln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44BB9406-7549-2F3D-6E03-221FA13B2A5D}"/>
                </a:ext>
              </a:extLst>
            </p:cNvPr>
            <p:cNvGrpSpPr/>
            <p:nvPr/>
          </p:nvGrpSpPr>
          <p:grpSpPr>
            <a:xfrm>
              <a:off x="430306" y="1408458"/>
              <a:ext cx="729983" cy="381458"/>
              <a:chOff x="6228680" y="6884181"/>
              <a:chExt cx="667988" cy="249385"/>
            </a:xfrm>
          </p:grpSpPr>
          <p:sp>
            <p:nvSpPr>
              <p:cNvPr id="25" name="사각형: 둥근 위쪽 모서리 24">
                <a:extLst>
                  <a:ext uri="{FF2B5EF4-FFF2-40B4-BE49-F238E27FC236}">
                    <a16:creationId xmlns:a16="http://schemas.microsoft.com/office/drawing/2014/main" id="{A4813DFA-862B-6A9C-A6F6-9C74BFB32F39}"/>
                  </a:ext>
                </a:extLst>
              </p:cNvPr>
              <p:cNvSpPr/>
              <p:nvPr/>
            </p:nvSpPr>
            <p:spPr>
              <a:xfrm rot="5400000">
                <a:off x="6437981" y="6674880"/>
                <a:ext cx="249385" cy="66798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22000">
                    <a:schemeClr val="tx1">
                      <a:alpha val="50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5400000" scaled="1"/>
              </a:gradFill>
              <a:ln w="12700">
                <a:gradFill>
                  <a:gsLst>
                    <a:gs pos="9000">
                      <a:schemeClr val="bg1"/>
                    </a:gs>
                    <a:gs pos="92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latinLnBrk="1"/>
                <a:endParaRPr lang="ko-KR" altLang="en-US" b="1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5ACC00A-854A-420B-B487-E95AD5CD0784}"/>
                  </a:ext>
                </a:extLst>
              </p:cNvPr>
              <p:cNvSpPr txBox="1"/>
              <p:nvPr/>
            </p:nvSpPr>
            <p:spPr>
              <a:xfrm>
                <a:off x="6528557" y="6904142"/>
                <a:ext cx="264927" cy="181093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 fontAlgn="base" latinLnBrk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ko-KR" b="1" spc="-80" dirty="0">
                    <a:ln w="1270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3.</a:t>
                </a:r>
                <a:endParaRPr kumimoji="1" lang="ko-KR" altLang="en-US" b="1" spc="-80" dirty="0">
                  <a:ln w="127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73CB35CA-9ADC-AA02-1F05-8607DF24C5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252878"/>
              </p:ext>
            </p:extLst>
          </p:nvPr>
        </p:nvGraphicFramePr>
        <p:xfrm>
          <a:off x="902771" y="2036977"/>
          <a:ext cx="9354921" cy="5043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80475">
                  <a:extLst>
                    <a:ext uri="{9D8B030D-6E8A-4147-A177-3AD203B41FA5}">
                      <a16:colId xmlns:a16="http://schemas.microsoft.com/office/drawing/2014/main" val="1446382413"/>
                    </a:ext>
                  </a:extLst>
                </a:gridCol>
                <a:gridCol w="3588813">
                  <a:extLst>
                    <a:ext uri="{9D8B030D-6E8A-4147-A177-3AD203B41FA5}">
                      <a16:colId xmlns:a16="http://schemas.microsoft.com/office/drawing/2014/main" val="3463974607"/>
                    </a:ext>
                  </a:extLst>
                </a:gridCol>
                <a:gridCol w="3885633">
                  <a:extLst>
                    <a:ext uri="{9D8B030D-6E8A-4147-A177-3AD203B41FA5}">
                      <a16:colId xmlns:a16="http://schemas.microsoft.com/office/drawing/2014/main" val="2068344145"/>
                    </a:ext>
                  </a:extLst>
                </a:gridCol>
              </a:tblGrid>
              <a:tr h="39028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>
                          <a:solidFill>
                            <a:schemeClr val="bg1"/>
                          </a:solidFill>
                        </a:rPr>
                        <a:t>항목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>
                          <a:solidFill>
                            <a:schemeClr val="bg1"/>
                          </a:solidFill>
                        </a:rPr>
                        <a:t>RT-DETR</a:t>
                      </a:r>
                      <a:endParaRPr lang="ko-KR" altLang="en-US" sz="15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>
                          <a:solidFill>
                            <a:schemeClr val="bg1"/>
                          </a:solidFill>
                        </a:rPr>
                        <a:t>YOLO</a:t>
                      </a:r>
                      <a:endParaRPr lang="ko-KR" altLang="en-US" sz="15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2908574"/>
                  </a:ext>
                </a:extLst>
              </a:tr>
              <a:tr h="4949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모델 기반</a:t>
                      </a:r>
                      <a:endParaRPr lang="ko-KR" altLang="en-US" sz="15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Transformer </a:t>
                      </a:r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기반 </a:t>
                      </a:r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(DETR </a:t>
                      </a:r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계열</a:t>
                      </a:r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CNN </a:t>
                      </a:r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95989472"/>
                  </a:ext>
                </a:extLst>
              </a:tr>
              <a:tr h="5854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검출 방식</a:t>
                      </a:r>
                      <a:endParaRPr lang="ko-KR" altLang="en-US" sz="15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Query-based detection (</a:t>
                      </a:r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쿼리 기반 탐지</a:t>
                      </a:r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Grid-based detection (</a:t>
                      </a:r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격자 기반 탐지</a:t>
                      </a:r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5836487"/>
                  </a:ext>
                </a:extLst>
              </a:tr>
              <a:tr h="5854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속도</a:t>
                      </a:r>
                      <a:r>
                        <a:rPr lang="en-US" altLang="ko-KR" sz="1500" b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vs</a:t>
                      </a:r>
                      <a:r>
                        <a:rPr lang="ko-KR" altLang="en-US" sz="1500" b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정확도</a:t>
                      </a:r>
                      <a:endParaRPr lang="ko-KR" altLang="en-US" sz="15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기존 </a:t>
                      </a:r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DETR </a:t>
                      </a:r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대비 빠르지만</a:t>
                      </a:r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YOLO</a:t>
                      </a:r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보다는 다소 느림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최적화된 </a:t>
                      </a:r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CNN </a:t>
                      </a:r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구조로 빠른 속도 제공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44675129"/>
                  </a:ext>
                </a:extLst>
              </a:tr>
              <a:tr h="4949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Anchor-Free </a:t>
                      </a:r>
                      <a:r>
                        <a:rPr lang="ko-KR" altLang="en-US" sz="1500" b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방식</a:t>
                      </a:r>
                      <a:endParaRPr lang="ko-KR" altLang="en-US" sz="15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 </a:t>
                      </a:r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직접적인 </a:t>
                      </a:r>
                      <a:r>
                        <a:rPr lang="ko-KR" altLang="en-US" sz="14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바운딩</a:t>
                      </a:r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박스 예측</a:t>
                      </a:r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최신 </a:t>
                      </a:r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YOLO (YOLOv8~11)</a:t>
                      </a:r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에서</a:t>
                      </a:r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지원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5124841"/>
                  </a:ext>
                </a:extLst>
              </a:tr>
              <a:tr h="8010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End-to-End </a:t>
                      </a:r>
                      <a:r>
                        <a:rPr lang="ko-KR" altLang="en-US" sz="1500" b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학습</a:t>
                      </a:r>
                      <a:endParaRPr lang="ko-KR" altLang="en-US" sz="15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가능하지만 </a:t>
                      </a:r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NMS(Non-Maximum Suppression) </a:t>
                      </a:r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필요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92387182"/>
                  </a:ext>
                </a:extLst>
              </a:tr>
              <a:tr h="4949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멀티스케일 처리</a:t>
                      </a:r>
                      <a:endParaRPr lang="ko-KR" altLang="en-US" sz="15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Cross-scale Feature Fusion </a:t>
                      </a:r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FPN(Feature Pyramid Network) </a:t>
                      </a:r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58207048"/>
                  </a:ext>
                </a:extLst>
              </a:tr>
              <a:tr h="11967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적용 가능 분야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대형 객체 탐지</a:t>
                      </a:r>
                      <a:endParaRPr lang="en-US" altLang="ko-KR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복잡한 배경에서의 탐지</a:t>
                      </a:r>
                      <a:endParaRPr lang="en-US" altLang="ko-KR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스케일이 다양한 객체를 탐지 </a:t>
                      </a:r>
                      <a:endParaRPr lang="en-US" altLang="ko-KR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실시간 탐지가 필요한 환경 </a:t>
                      </a:r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자율주행</a:t>
                      </a:r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CCTV </a:t>
                      </a:r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등</a:t>
                      </a:r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빠른 </a:t>
                      </a:r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interface</a:t>
                      </a:r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 요구되는 경우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241020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530439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AC8FD7-5A8C-B331-C4A4-C22CCDF48E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그림 30">
            <a:extLst>
              <a:ext uri="{FF2B5EF4-FFF2-40B4-BE49-F238E27FC236}">
                <a16:creationId xmlns:a16="http://schemas.microsoft.com/office/drawing/2014/main" id="{06DEF4CA-7DB0-7969-4A18-E71D4D487A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70029"/>
            <a:ext cx="10691813" cy="498912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9E94577-9EC1-0BC3-7654-C984F42A056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006"/>
          <a:stretch/>
        </p:blipFill>
        <p:spPr>
          <a:xfrm>
            <a:off x="0" y="519"/>
            <a:ext cx="10691813" cy="256951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34789B9-849D-837E-7AFE-57B7BCC91886}"/>
              </a:ext>
            </a:extLst>
          </p:cNvPr>
          <p:cNvSpPr txBox="1"/>
          <p:nvPr/>
        </p:nvSpPr>
        <p:spPr>
          <a:xfrm>
            <a:off x="416434" y="1443599"/>
            <a:ext cx="4826962" cy="461665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pPr algn="l"/>
            <a:r>
              <a:rPr lang="en-US" altLang="ko-KR" sz="2400" b="1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2025</a:t>
            </a:r>
            <a:r>
              <a:rPr lang="ko-KR" altLang="en-US" sz="2400" b="1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석사 학위 논문 심사 발표</a:t>
            </a:r>
            <a:endParaRPr lang="en-US" altLang="ko-KR" sz="2400" b="1" kern="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양쪽 모서리가 둥근 사각형 71">
            <a:extLst>
              <a:ext uri="{FF2B5EF4-FFF2-40B4-BE49-F238E27FC236}">
                <a16:creationId xmlns:a16="http://schemas.microsoft.com/office/drawing/2014/main" id="{980858E4-EB10-B63A-FC13-F423A29F8F39}"/>
              </a:ext>
            </a:extLst>
          </p:cNvPr>
          <p:cNvSpPr/>
          <p:nvPr/>
        </p:nvSpPr>
        <p:spPr>
          <a:xfrm rot="16200000" flipV="1">
            <a:off x="4836241" y="490558"/>
            <a:ext cx="1019332" cy="8885802"/>
          </a:xfrm>
          <a:prstGeom prst="round2SameRect">
            <a:avLst>
              <a:gd name="adj1" fmla="val 4179"/>
              <a:gd name="adj2" fmla="val 0"/>
            </a:avLst>
          </a:prstGeom>
          <a:gradFill>
            <a:gsLst>
              <a:gs pos="39000">
                <a:srgbClr val="0156B3"/>
              </a:gs>
              <a:gs pos="20000">
                <a:srgbClr val="193A7D"/>
              </a:gs>
              <a:gs pos="0">
                <a:srgbClr val="000F23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0BE094B-E704-3D1F-C1E5-90A004E3F4B3}"/>
              </a:ext>
            </a:extLst>
          </p:cNvPr>
          <p:cNvSpPr txBox="1"/>
          <p:nvPr/>
        </p:nvSpPr>
        <p:spPr>
          <a:xfrm>
            <a:off x="2562108" y="4330812"/>
            <a:ext cx="5385153" cy="82817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>
            <a:defPPr>
              <a:defRPr lang="ko-KR"/>
            </a:defPPr>
            <a:lvl1pPr algn="ctr">
              <a:defRPr sz="2200" spc="-60">
                <a:solidFill>
                  <a:srgbClr val="981B45"/>
                </a:solidFill>
                <a:latin typeface="Rix모던고딕 B" pitchFamily="18" charset="-127"/>
                <a:ea typeface="Rix모던고딕 B" pitchFamily="18" charset="-127"/>
              </a:defRPr>
            </a:lvl1pPr>
          </a:lstStyle>
          <a:p>
            <a:pPr algn="l">
              <a:lnSpc>
                <a:spcPct val="200000"/>
              </a:lnSpc>
            </a:pPr>
            <a:r>
              <a:rPr lang="en-US" altLang="ko-KR" sz="32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Ⅳ. </a:t>
            </a:r>
            <a:r>
              <a:rPr lang="ko-KR" altLang="en-US" sz="32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딥러닝 모델 구현 및 학습</a:t>
            </a:r>
            <a:endParaRPr lang="en-US" altLang="ko-KR" sz="32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98F8FE-2054-185A-3026-C24F83CCB298}"/>
              </a:ext>
            </a:extLst>
          </p:cNvPr>
          <p:cNvSpPr txBox="1"/>
          <p:nvPr/>
        </p:nvSpPr>
        <p:spPr>
          <a:xfrm>
            <a:off x="409485" y="1851234"/>
            <a:ext cx="2365712" cy="707886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pPr algn="l"/>
            <a:r>
              <a:rPr lang="en-US" altLang="ko-KR" sz="4000" b="1" dirty="0">
                <a:ln>
                  <a:solidFill>
                    <a:srgbClr val="0F2548">
                      <a:alpha val="0"/>
                    </a:srgb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Contents</a:t>
            </a:r>
            <a:endParaRPr lang="ko-KR" altLang="en-US" sz="4000" b="1" dirty="0">
              <a:ln>
                <a:solidFill>
                  <a:srgbClr val="0F2548">
                    <a:alpha val="0"/>
                  </a:srgb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52236A13-F140-A2AD-A01E-2E77A7209C0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362" t="30504" r="1794"/>
          <a:stretch/>
        </p:blipFill>
        <p:spPr>
          <a:xfrm>
            <a:off x="7372459" y="39494"/>
            <a:ext cx="2972233" cy="2953809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A8F641F2-5523-ACD9-FC21-51502B068624}"/>
              </a:ext>
            </a:extLst>
          </p:cNvPr>
          <p:cNvPicPr/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930" r="-1"/>
          <a:stretch/>
        </p:blipFill>
        <p:spPr>
          <a:xfrm rot="16200000" flipV="1">
            <a:off x="8226289" y="1725985"/>
            <a:ext cx="2922416" cy="2008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5463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C46DD2-A7C0-964D-7BBA-D5B2191A7E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BF1514C-191C-A4FF-1A26-937976E60CB0}"/>
              </a:ext>
            </a:extLst>
          </p:cNvPr>
          <p:cNvSpPr txBox="1"/>
          <p:nvPr/>
        </p:nvSpPr>
        <p:spPr>
          <a:xfrm>
            <a:off x="1304365" y="599583"/>
            <a:ext cx="79702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Ⅳ. </a:t>
            </a:r>
            <a:r>
              <a:rPr lang="ko-KR" altLang="en-US" sz="28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딥러닝 모델 구현 및 학습</a:t>
            </a:r>
            <a:endParaRPr lang="ko-KR" altLang="en-US" sz="2000" i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238FFA4A-A465-5DB9-EE68-2982DFD919F1}"/>
              </a:ext>
            </a:extLst>
          </p:cNvPr>
          <p:cNvGrpSpPr/>
          <p:nvPr/>
        </p:nvGrpSpPr>
        <p:grpSpPr>
          <a:xfrm>
            <a:off x="430306" y="1408458"/>
            <a:ext cx="6327333" cy="381458"/>
            <a:chOff x="430306" y="1408458"/>
            <a:chExt cx="6327333" cy="381458"/>
          </a:xfrm>
        </p:grpSpPr>
        <p:sp>
          <p:nvSpPr>
            <p:cNvPr id="23" name="TextBox 36">
              <a:extLst>
                <a:ext uri="{FF2B5EF4-FFF2-40B4-BE49-F238E27FC236}">
                  <a16:creationId xmlns:a16="http://schemas.microsoft.com/office/drawing/2014/main" id="{AD6FE781-1805-73F2-C8D8-A9B3C062A06D}"/>
                </a:ext>
              </a:extLst>
            </p:cNvPr>
            <p:cNvSpPr txBox="1"/>
            <p:nvPr/>
          </p:nvSpPr>
          <p:spPr>
            <a:xfrm>
              <a:off x="1304365" y="1443791"/>
              <a:ext cx="5453274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1pPr>
              <a:lvl2pPr marL="494297" indent="3457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2pPr>
              <a:lvl3pPr marL="990323" indent="5185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3pPr>
              <a:lvl4pPr marL="1486348" indent="6913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4pPr>
              <a:lvl5pPr marL="1980645" indent="1037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5pPr>
              <a:lvl6pPr marL="2488768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6pPr>
              <a:lvl7pPr marL="2986522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7pPr>
              <a:lvl8pPr marL="3484275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8pPr>
              <a:lvl9pPr marL="3982029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SMT </a:t>
              </a: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불량 이미지 데이터셋 구축</a:t>
              </a: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372C1D9C-A59B-CEE5-CD91-58881189C002}"/>
                </a:ext>
              </a:extLst>
            </p:cNvPr>
            <p:cNvGrpSpPr/>
            <p:nvPr/>
          </p:nvGrpSpPr>
          <p:grpSpPr>
            <a:xfrm>
              <a:off x="430306" y="1408458"/>
              <a:ext cx="729983" cy="381458"/>
              <a:chOff x="6228680" y="6884181"/>
              <a:chExt cx="667988" cy="249385"/>
            </a:xfrm>
          </p:grpSpPr>
          <p:sp>
            <p:nvSpPr>
              <p:cNvPr id="25" name="사각형: 둥근 위쪽 모서리 24">
                <a:extLst>
                  <a:ext uri="{FF2B5EF4-FFF2-40B4-BE49-F238E27FC236}">
                    <a16:creationId xmlns:a16="http://schemas.microsoft.com/office/drawing/2014/main" id="{D0CC0EBB-E927-E47D-42A8-1E127922E0B8}"/>
                  </a:ext>
                </a:extLst>
              </p:cNvPr>
              <p:cNvSpPr/>
              <p:nvPr/>
            </p:nvSpPr>
            <p:spPr>
              <a:xfrm rot="5400000">
                <a:off x="6437981" y="6674880"/>
                <a:ext cx="249385" cy="66798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22000">
                    <a:schemeClr val="tx1">
                      <a:alpha val="50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5400000" scaled="1"/>
              </a:gradFill>
              <a:ln w="12700">
                <a:gradFill>
                  <a:gsLst>
                    <a:gs pos="9000">
                      <a:schemeClr val="bg1"/>
                    </a:gs>
                    <a:gs pos="92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latinLnBrk="1"/>
                <a:endParaRPr lang="ko-KR" altLang="en-US" b="1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F717897-ACA5-F7A8-4B50-FC9400CFAD78}"/>
                  </a:ext>
                </a:extLst>
              </p:cNvPr>
              <p:cNvSpPr txBox="1"/>
              <p:nvPr/>
            </p:nvSpPr>
            <p:spPr>
              <a:xfrm>
                <a:off x="6528557" y="6904142"/>
                <a:ext cx="264927" cy="181093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 fontAlgn="base" latinLnBrk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ko-KR" b="1" spc="-80" dirty="0">
                    <a:ln w="1270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1.</a:t>
                </a:r>
                <a:endParaRPr kumimoji="1" lang="ko-KR" altLang="en-US" b="1" spc="-80" dirty="0">
                  <a:ln w="127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9BEF4C5-C6BB-10FA-BF91-71CE4C8B098A}"/>
              </a:ext>
            </a:extLst>
          </p:cNvPr>
          <p:cNvSpPr txBox="1"/>
          <p:nvPr/>
        </p:nvSpPr>
        <p:spPr>
          <a:xfrm>
            <a:off x="10134769" y="7077075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E2886697-6AD6-4FDA-9E51-14A767932366}" type="slidenum">
              <a:rPr lang="ko-KR" altLang="en-US" sz="1200" smtClean="0"/>
              <a:t>18</a:t>
            </a:fld>
            <a:endParaRPr lang="ko-KR" altLang="en-US" sz="12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E536786-DF6E-287B-5787-BDDE1F44030D}"/>
              </a:ext>
            </a:extLst>
          </p:cNvPr>
          <p:cNvSpPr txBox="1"/>
          <p:nvPr/>
        </p:nvSpPr>
        <p:spPr>
          <a:xfrm>
            <a:off x="758012" y="1866630"/>
            <a:ext cx="9704714" cy="18913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+mn-ea"/>
              </a:rPr>
              <a:t>1)</a:t>
            </a:r>
            <a:r>
              <a:rPr lang="ko-KR" altLang="en-US" sz="1600" dirty="0">
                <a:latin typeface="+mn-ea"/>
              </a:rPr>
              <a:t> 이미지 수집 방법</a:t>
            </a:r>
            <a:endParaRPr lang="en-US" altLang="ko-KR" sz="160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600" kern="0" dirty="0">
                <a:latin typeface="+mn-ea"/>
              </a:rPr>
              <a:t>PCB </a:t>
            </a:r>
            <a:r>
              <a:rPr lang="ko-KR" altLang="en-US" sz="1600" kern="0" dirty="0">
                <a:latin typeface="+mn-ea"/>
              </a:rPr>
              <a:t>모듈</a:t>
            </a:r>
            <a:r>
              <a:rPr lang="en-US" altLang="ko-KR" sz="1600" kern="0" dirty="0">
                <a:latin typeface="+mn-ea"/>
              </a:rPr>
              <a:t> </a:t>
            </a:r>
            <a:r>
              <a:rPr lang="ko-KR" altLang="en-US" sz="1600" kern="0" dirty="0">
                <a:latin typeface="+mn-ea"/>
              </a:rPr>
              <a:t>정밀 검사를 위한 전용 장비로 이미지를 수집</a:t>
            </a:r>
            <a:r>
              <a:rPr lang="en-US" altLang="ko-KR" sz="1600" kern="0" dirty="0">
                <a:latin typeface="+mn-ea"/>
              </a:rPr>
              <a:t>. </a:t>
            </a:r>
            <a:r>
              <a:rPr lang="ko-KR" altLang="en-US" sz="1600" kern="0" dirty="0">
                <a:latin typeface="+mn-ea"/>
              </a:rPr>
              <a:t>검사를 수행할 위치를 지정하면 해당 위치로 이동 후 정해둔 각도</a:t>
            </a:r>
            <a:r>
              <a:rPr lang="en-US" altLang="ko-KR" sz="1600" kern="0" dirty="0">
                <a:latin typeface="+mn-ea"/>
              </a:rPr>
              <a:t>(Ex. 0°/ 90°/180°/270°)</a:t>
            </a:r>
            <a:r>
              <a:rPr lang="ko-KR" altLang="en-US" sz="1600" kern="0" dirty="0">
                <a:latin typeface="+mn-ea"/>
              </a:rPr>
              <a:t>로 돌아가며 촬영하는 정밀 검사 지그임 </a:t>
            </a:r>
            <a:endParaRPr lang="en-US" altLang="ko-KR" sz="1600" kern="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600" kern="0" dirty="0">
                <a:latin typeface="+mn-ea"/>
              </a:rPr>
              <a:t>카메라를 기울여 촬영하여 납땜 불량이나 들뜸 불량은 측면에서 더 정확히 관찰 가능</a:t>
            </a:r>
            <a:endParaRPr lang="en-US" altLang="ko-KR" sz="1600" kern="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600" kern="0" dirty="0">
                <a:latin typeface="+mn-ea"/>
              </a:rPr>
              <a:t>중심 부위를 확인할 수 있는 십자 모양의 가이드 포인터를 포함</a:t>
            </a:r>
            <a:endParaRPr lang="en-US" altLang="ko-KR" sz="1600" kern="0" dirty="0">
              <a:latin typeface="+mn-ea"/>
            </a:endParaRPr>
          </a:p>
        </p:txBody>
      </p:sp>
      <p:pic>
        <p:nvPicPr>
          <p:cNvPr id="4" name="_x2125252240">
            <a:extLst>
              <a:ext uri="{FF2B5EF4-FFF2-40B4-BE49-F238E27FC236}">
                <a16:creationId xmlns:a16="http://schemas.microsoft.com/office/drawing/2014/main" id="{1268439C-DAD7-94D3-A41C-AA68AAC4EF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7887" y="3819236"/>
            <a:ext cx="3752544" cy="3341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1A339ED-A0E3-0577-6FD1-E7080BD90F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7561" y="3862750"/>
            <a:ext cx="2506193" cy="3332808"/>
          </a:xfrm>
          <a:prstGeom prst="rect">
            <a:avLst/>
          </a:prstGeom>
        </p:spPr>
      </p:pic>
      <p:pic>
        <p:nvPicPr>
          <p:cNvPr id="7" name="_x1177849632">
            <a:extLst>
              <a:ext uri="{FF2B5EF4-FFF2-40B4-BE49-F238E27FC236}">
                <a16:creationId xmlns:a16="http://schemas.microsoft.com/office/drawing/2014/main" id="{21DCF325-F252-2E3D-F5F0-F8704071E0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0629" y="4531878"/>
            <a:ext cx="1707372" cy="2023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FB2FA7F-AD03-0533-6851-3E558A07F9B0}"/>
              </a:ext>
            </a:extLst>
          </p:cNvPr>
          <p:cNvSpPr txBox="1"/>
          <p:nvPr/>
        </p:nvSpPr>
        <p:spPr>
          <a:xfrm>
            <a:off x="8010735" y="4064503"/>
            <a:ext cx="21600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ctr" fontAlgn="base" latinLnBrk="0"/>
            <a:r>
              <a:rPr lang="ko-KR" altLang="en-US" sz="12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한양신명조"/>
                <a:ea typeface="한양신명조"/>
              </a:rPr>
              <a:t>촬영용으로 사용된 </a:t>
            </a:r>
            <a:endParaRPr lang="en-US" altLang="ko-KR" sz="1200" kern="0" dirty="0">
              <a:solidFill>
                <a:schemeClr val="tx1">
                  <a:lumMod val="50000"/>
                  <a:lumOff val="50000"/>
                </a:schemeClr>
              </a:solidFill>
              <a:latin typeface="한양신명조"/>
              <a:ea typeface="한양신명조"/>
            </a:endParaRPr>
          </a:p>
          <a:p>
            <a:pPr marL="0" marR="0" indent="0" algn="ctr" fontAlgn="base" latinLnBrk="0"/>
            <a:r>
              <a:rPr lang="en-US" altLang="ko-KR" sz="1200" kern="0" spc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한양신명조"/>
                <a:ea typeface="한양신명조"/>
              </a:rPr>
              <a:t>ELP 16MP </a:t>
            </a:r>
            <a:r>
              <a:rPr lang="ko-KR" altLang="en-US" sz="1200" kern="0" spc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한양신명조"/>
                <a:ea typeface="한양신명조"/>
              </a:rPr>
              <a:t>웹캠</a:t>
            </a:r>
            <a:r>
              <a:rPr lang="ko-KR" altLang="en-US" sz="1200" kern="0" spc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한양신명조"/>
                <a:ea typeface="한양신명조"/>
              </a:rPr>
              <a:t> </a:t>
            </a:r>
            <a:r>
              <a:rPr lang="en-US" altLang="ko-KR" sz="1200" kern="0" spc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한양신명조"/>
                <a:ea typeface="한양신명조"/>
              </a:rPr>
              <a:t>UHD IMX298</a:t>
            </a:r>
            <a:endParaRPr lang="en-US" altLang="ko-KR" sz="1200" kern="0" spc="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한양신명조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0E6289-3F3F-FD71-50F7-4B6123FF1CF7}"/>
              </a:ext>
            </a:extLst>
          </p:cNvPr>
          <p:cNvSpPr txBox="1"/>
          <p:nvPr/>
        </p:nvSpPr>
        <p:spPr>
          <a:xfrm>
            <a:off x="1487887" y="7155800"/>
            <a:ext cx="36462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[PCB </a:t>
            </a:r>
            <a:r>
              <a:rPr lang="ko-KR" altLang="en-US" sz="1200" b="1" dirty="0"/>
              <a:t>모듈 정밀 검사 지그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152B4ED-5798-02FC-782B-A115BC5C442E}"/>
              </a:ext>
            </a:extLst>
          </p:cNvPr>
          <p:cNvSpPr txBox="1"/>
          <p:nvPr/>
        </p:nvSpPr>
        <p:spPr>
          <a:xfrm>
            <a:off x="4837545" y="7179328"/>
            <a:ext cx="36462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기울어져 있는 모습과 십자 모양의 포인터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2E679F-CFA6-9D25-3F29-EE017FA4FAEA}"/>
              </a:ext>
            </a:extLst>
          </p:cNvPr>
          <p:cNvSpPr txBox="1"/>
          <p:nvPr/>
        </p:nvSpPr>
        <p:spPr>
          <a:xfrm>
            <a:off x="8332960" y="6488246"/>
            <a:ext cx="18833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촬영용 카메라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32326211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361DB3-BCE7-C36E-0D7A-9F6D245FCB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7C1CDCD-7E6C-B2D4-5F10-E30FBE2F35A3}"/>
              </a:ext>
            </a:extLst>
          </p:cNvPr>
          <p:cNvSpPr txBox="1"/>
          <p:nvPr/>
        </p:nvSpPr>
        <p:spPr>
          <a:xfrm>
            <a:off x="1304365" y="599583"/>
            <a:ext cx="79702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Ⅳ. </a:t>
            </a:r>
            <a:r>
              <a:rPr lang="ko-KR" altLang="en-US" sz="28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딥러닝 모델 구현 및 학습</a:t>
            </a:r>
            <a:endParaRPr lang="ko-KR" altLang="en-US" sz="2000" i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ECFA03D0-2644-F4F7-05F3-77D57B25CC9B}"/>
              </a:ext>
            </a:extLst>
          </p:cNvPr>
          <p:cNvGrpSpPr/>
          <p:nvPr/>
        </p:nvGrpSpPr>
        <p:grpSpPr>
          <a:xfrm>
            <a:off x="430306" y="1408458"/>
            <a:ext cx="6327333" cy="381458"/>
            <a:chOff x="430306" y="1408458"/>
            <a:chExt cx="6327333" cy="381458"/>
          </a:xfrm>
        </p:grpSpPr>
        <p:sp>
          <p:nvSpPr>
            <p:cNvPr id="23" name="TextBox 36">
              <a:extLst>
                <a:ext uri="{FF2B5EF4-FFF2-40B4-BE49-F238E27FC236}">
                  <a16:creationId xmlns:a16="http://schemas.microsoft.com/office/drawing/2014/main" id="{62934C16-E84D-C30F-529A-ECE9EA8C3BFC}"/>
                </a:ext>
              </a:extLst>
            </p:cNvPr>
            <p:cNvSpPr txBox="1"/>
            <p:nvPr/>
          </p:nvSpPr>
          <p:spPr>
            <a:xfrm>
              <a:off x="1304365" y="1443791"/>
              <a:ext cx="5453274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1pPr>
              <a:lvl2pPr marL="494297" indent="3457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2pPr>
              <a:lvl3pPr marL="990323" indent="5185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3pPr>
              <a:lvl4pPr marL="1486348" indent="6913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4pPr>
              <a:lvl5pPr marL="1980645" indent="1037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5pPr>
              <a:lvl6pPr marL="2488768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6pPr>
              <a:lvl7pPr marL="2986522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7pPr>
              <a:lvl8pPr marL="3484275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8pPr>
              <a:lvl9pPr marL="3982029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SMT </a:t>
              </a: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불량 이미지 데이터셋 구축</a:t>
              </a: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58CBBA18-1443-4DB3-EB54-CC19591EA5FD}"/>
                </a:ext>
              </a:extLst>
            </p:cNvPr>
            <p:cNvGrpSpPr/>
            <p:nvPr/>
          </p:nvGrpSpPr>
          <p:grpSpPr>
            <a:xfrm>
              <a:off x="430306" y="1408458"/>
              <a:ext cx="729983" cy="381458"/>
              <a:chOff x="6228680" y="6884181"/>
              <a:chExt cx="667988" cy="249385"/>
            </a:xfrm>
          </p:grpSpPr>
          <p:sp>
            <p:nvSpPr>
              <p:cNvPr id="25" name="사각형: 둥근 위쪽 모서리 24">
                <a:extLst>
                  <a:ext uri="{FF2B5EF4-FFF2-40B4-BE49-F238E27FC236}">
                    <a16:creationId xmlns:a16="http://schemas.microsoft.com/office/drawing/2014/main" id="{DEC75FC2-4E2E-EBEB-0B71-E482F02B2BF5}"/>
                  </a:ext>
                </a:extLst>
              </p:cNvPr>
              <p:cNvSpPr/>
              <p:nvPr/>
            </p:nvSpPr>
            <p:spPr>
              <a:xfrm rot="5400000">
                <a:off x="6437981" y="6674880"/>
                <a:ext cx="249385" cy="66798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22000">
                    <a:schemeClr val="tx1">
                      <a:alpha val="50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5400000" scaled="1"/>
              </a:gradFill>
              <a:ln w="12700">
                <a:gradFill>
                  <a:gsLst>
                    <a:gs pos="9000">
                      <a:schemeClr val="bg1"/>
                    </a:gs>
                    <a:gs pos="92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latinLnBrk="1"/>
                <a:endParaRPr lang="ko-KR" altLang="en-US" b="1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D6964AF-9D32-B4FA-B7FD-C40CD1D1C53A}"/>
                  </a:ext>
                </a:extLst>
              </p:cNvPr>
              <p:cNvSpPr txBox="1"/>
              <p:nvPr/>
            </p:nvSpPr>
            <p:spPr>
              <a:xfrm>
                <a:off x="6528557" y="6904142"/>
                <a:ext cx="264927" cy="181093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 fontAlgn="base" latinLnBrk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ko-KR" b="1" spc="-80" dirty="0">
                    <a:ln w="1270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1.</a:t>
                </a:r>
                <a:endParaRPr kumimoji="1" lang="ko-KR" altLang="en-US" b="1" spc="-80" dirty="0">
                  <a:ln w="127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1872F8C2-2DB1-2302-0044-B36FAD44EEED}"/>
              </a:ext>
            </a:extLst>
          </p:cNvPr>
          <p:cNvSpPr txBox="1"/>
          <p:nvPr/>
        </p:nvSpPr>
        <p:spPr>
          <a:xfrm>
            <a:off x="10134769" y="7077075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E2886697-6AD6-4FDA-9E51-14A767932366}" type="slidenum">
              <a:rPr lang="ko-KR" altLang="en-US" sz="1200" smtClean="0"/>
              <a:t>19</a:t>
            </a:fld>
            <a:endParaRPr lang="ko-KR" altLang="en-US" sz="12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14E0EE2-925E-B578-579E-AC183408C526}"/>
              </a:ext>
            </a:extLst>
          </p:cNvPr>
          <p:cNvSpPr txBox="1"/>
          <p:nvPr/>
        </p:nvSpPr>
        <p:spPr>
          <a:xfrm>
            <a:off x="758012" y="1866630"/>
            <a:ext cx="9704714" cy="15220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+mn-ea"/>
              </a:rPr>
              <a:t>2)</a:t>
            </a:r>
            <a:r>
              <a:rPr lang="ko-KR" altLang="en-US" sz="1600" dirty="0">
                <a:latin typeface="+mn-ea"/>
              </a:rPr>
              <a:t> 불량 유형 선정 및 시료 제작</a:t>
            </a:r>
            <a:endParaRPr lang="en-US" altLang="ko-KR" sz="160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600" kern="0" dirty="0">
                <a:latin typeface="+mn-ea"/>
              </a:rPr>
              <a:t>특정 </a:t>
            </a:r>
            <a:r>
              <a:rPr lang="en-US" altLang="ko-KR" sz="1600" kern="0" dirty="0">
                <a:latin typeface="+mn-ea"/>
              </a:rPr>
              <a:t>SMT </a:t>
            </a:r>
            <a:r>
              <a:rPr lang="ko-KR" altLang="en-US" sz="1600" kern="0" dirty="0">
                <a:latin typeface="+mn-ea"/>
              </a:rPr>
              <a:t>제조업체에서 </a:t>
            </a:r>
            <a:r>
              <a:rPr lang="en-US" altLang="ko-KR" sz="1600" kern="0" dirty="0">
                <a:latin typeface="+mn-ea"/>
              </a:rPr>
              <a:t>1</a:t>
            </a:r>
            <a:r>
              <a:rPr lang="ko-KR" altLang="en-US" sz="1600" kern="0" dirty="0">
                <a:latin typeface="+mn-ea"/>
              </a:rPr>
              <a:t>개월간</a:t>
            </a:r>
            <a:r>
              <a:rPr lang="en-US" altLang="ko-KR" sz="1600" kern="0" dirty="0">
                <a:latin typeface="+mn-ea"/>
              </a:rPr>
              <a:t>((2023</a:t>
            </a:r>
            <a:r>
              <a:rPr lang="ko-KR" altLang="en-US" sz="1600" kern="0" dirty="0">
                <a:latin typeface="+mn-ea"/>
              </a:rPr>
              <a:t>년 </a:t>
            </a:r>
            <a:r>
              <a:rPr lang="en-US" altLang="ko-KR" sz="1600" kern="0" dirty="0">
                <a:latin typeface="+mn-ea"/>
              </a:rPr>
              <a:t>8</a:t>
            </a:r>
            <a:r>
              <a:rPr lang="ko-KR" altLang="en-US" sz="1600" kern="0" dirty="0">
                <a:latin typeface="+mn-ea"/>
              </a:rPr>
              <a:t>월 </a:t>
            </a:r>
            <a:r>
              <a:rPr lang="en-US" altLang="ko-KR" sz="1600" kern="0" dirty="0">
                <a:latin typeface="+mn-ea"/>
              </a:rPr>
              <a:t>1</a:t>
            </a:r>
            <a:r>
              <a:rPr lang="ko-KR" altLang="en-US" sz="1600" kern="0" dirty="0">
                <a:latin typeface="+mn-ea"/>
              </a:rPr>
              <a:t>일부터 </a:t>
            </a:r>
            <a:r>
              <a:rPr lang="en-US" altLang="ko-KR" sz="1600" kern="0" dirty="0">
                <a:latin typeface="+mn-ea"/>
              </a:rPr>
              <a:t>8</a:t>
            </a:r>
            <a:r>
              <a:rPr lang="ko-KR" altLang="en-US" sz="1600" kern="0" dirty="0">
                <a:latin typeface="+mn-ea"/>
              </a:rPr>
              <a:t>월 </a:t>
            </a:r>
            <a:r>
              <a:rPr lang="en-US" altLang="ko-KR" sz="1600" kern="0" dirty="0">
                <a:latin typeface="+mn-ea"/>
              </a:rPr>
              <a:t>31</a:t>
            </a:r>
            <a:r>
              <a:rPr lang="ko-KR" altLang="en-US" sz="1600" kern="0" dirty="0">
                <a:latin typeface="+mn-ea"/>
              </a:rPr>
              <a:t>일까지</a:t>
            </a:r>
            <a:r>
              <a:rPr lang="en-US" altLang="ko-KR" sz="1600" kern="0" dirty="0">
                <a:latin typeface="+mn-ea"/>
              </a:rPr>
              <a:t>) </a:t>
            </a:r>
            <a:r>
              <a:rPr lang="ko-KR" altLang="en-US" sz="1600" kern="0" dirty="0">
                <a:latin typeface="+mn-ea"/>
              </a:rPr>
              <a:t>실제로 발생한 불량 내역을 아래와 같이 정리 </a:t>
            </a:r>
            <a:r>
              <a:rPr lang="en-US" altLang="ko-KR" sz="1600" kern="0" dirty="0">
                <a:latin typeface="+mn-ea"/>
              </a:rPr>
              <a:t>(</a:t>
            </a:r>
            <a:r>
              <a:rPr lang="ko-KR" altLang="en-US" sz="1600" kern="0" dirty="0">
                <a:latin typeface="+mn-ea"/>
              </a:rPr>
              <a:t>최종 육안 검사 판정 결과 기준</a:t>
            </a:r>
            <a:r>
              <a:rPr lang="en-US" altLang="ko-KR" sz="1600" kern="0" dirty="0">
                <a:latin typeface="+mn-ea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600" kern="0" dirty="0">
                <a:latin typeface="+mn-ea"/>
              </a:rPr>
              <a:t>이 중 업체의 요청에 의해</a:t>
            </a:r>
            <a:r>
              <a:rPr lang="en-US" altLang="ko-KR" sz="1600" kern="0" dirty="0">
                <a:latin typeface="+mn-ea"/>
              </a:rPr>
              <a:t>, </a:t>
            </a:r>
            <a:r>
              <a:rPr lang="ko-KR" altLang="en-US" sz="1600" kern="0" dirty="0">
                <a:latin typeface="+mn-ea"/>
              </a:rPr>
              <a:t>총 </a:t>
            </a:r>
            <a:r>
              <a:rPr lang="en-US" altLang="ko-KR" sz="1600" kern="0" dirty="0">
                <a:latin typeface="+mn-ea"/>
              </a:rPr>
              <a:t>7</a:t>
            </a:r>
            <a:r>
              <a:rPr lang="ko-KR" altLang="en-US" sz="1600" kern="0" dirty="0">
                <a:latin typeface="+mn-ea"/>
              </a:rPr>
              <a:t>가지의 불량 유형을 최종 선정함</a:t>
            </a:r>
            <a:endParaRPr lang="en-US" altLang="ko-KR" sz="1600" kern="0" dirty="0">
              <a:latin typeface="+mn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3F9AF26-2F90-DA67-5E24-DA71A2B14610}"/>
              </a:ext>
            </a:extLst>
          </p:cNvPr>
          <p:cNvSpPr txBox="1"/>
          <p:nvPr/>
        </p:nvSpPr>
        <p:spPr>
          <a:xfrm>
            <a:off x="3674771" y="7186109"/>
            <a:ext cx="29749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[1</a:t>
            </a:r>
            <a:r>
              <a:rPr lang="ko-KR" altLang="en-US" sz="1200" b="1" dirty="0"/>
              <a:t>개월 간 발생한 불량 내역을 정리한 모습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0A8DDF-4F0F-26A3-BEBA-DB20FA9E287D}"/>
              </a:ext>
            </a:extLst>
          </p:cNvPr>
          <p:cNvSpPr txBox="1"/>
          <p:nvPr/>
        </p:nvSpPr>
        <p:spPr>
          <a:xfrm>
            <a:off x="5610369" y="1959087"/>
            <a:ext cx="5536396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ctr" fontAlgn="base" latinLnBrk="0"/>
            <a:r>
              <a:rPr lang="en-US" altLang="ko-KR" sz="1300" b="1" kern="0" spc="0" dirty="0">
                <a:solidFill>
                  <a:schemeClr val="accent1"/>
                </a:solidFill>
                <a:effectLst/>
                <a:latin typeface="한양신명조"/>
              </a:rPr>
              <a:t>*</a:t>
            </a:r>
            <a:r>
              <a:rPr lang="ko-KR" altLang="en-US" sz="1300" b="1" kern="0" spc="0" dirty="0">
                <a:solidFill>
                  <a:schemeClr val="accent1"/>
                </a:solidFill>
                <a:effectLst/>
                <a:latin typeface="한양신명조"/>
              </a:rPr>
              <a:t>불량 유형 선정에 대한 자세한 참고 자료는 논문 </a:t>
            </a:r>
            <a:r>
              <a:rPr lang="en-US" altLang="ko-KR" sz="1300" b="1" kern="0" spc="0" dirty="0">
                <a:solidFill>
                  <a:schemeClr val="accent1"/>
                </a:solidFill>
                <a:effectLst/>
                <a:latin typeface="한양신명조"/>
              </a:rPr>
              <a:t>39p </a:t>
            </a:r>
            <a:r>
              <a:rPr lang="ko-KR" altLang="en-US" sz="1300" b="1" kern="0" spc="0" dirty="0">
                <a:solidFill>
                  <a:schemeClr val="accent1"/>
                </a:solidFill>
                <a:effectLst/>
                <a:latin typeface="한양신명조"/>
              </a:rPr>
              <a:t>참조</a:t>
            </a:r>
            <a:endParaRPr lang="en-US" altLang="ko-KR" sz="1300" b="1" kern="0" spc="0" dirty="0">
              <a:solidFill>
                <a:schemeClr val="accent1"/>
              </a:solidFill>
              <a:effectLst/>
              <a:latin typeface="한양신명조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7B3D50D-6351-D177-7EE0-3DEFD97DDC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5297" y="3388650"/>
            <a:ext cx="5453936" cy="3797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0945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그림 30">
            <a:extLst>
              <a:ext uri="{FF2B5EF4-FFF2-40B4-BE49-F238E27FC236}">
                <a16:creationId xmlns:a16="http://schemas.microsoft.com/office/drawing/2014/main" id="{9537144D-1D25-426B-A3A6-C327E6386C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70029"/>
            <a:ext cx="10691813" cy="498912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D2A935DB-08EF-4A75-B802-98518BDD913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006"/>
          <a:stretch/>
        </p:blipFill>
        <p:spPr>
          <a:xfrm>
            <a:off x="0" y="519"/>
            <a:ext cx="10691813" cy="256951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221A9DC-AC6D-439C-8314-22ADEF175466}"/>
              </a:ext>
            </a:extLst>
          </p:cNvPr>
          <p:cNvSpPr txBox="1"/>
          <p:nvPr/>
        </p:nvSpPr>
        <p:spPr>
          <a:xfrm>
            <a:off x="416434" y="1443599"/>
            <a:ext cx="4826962" cy="461665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pPr algn="l"/>
            <a:r>
              <a:rPr lang="en-US" altLang="ko-KR" sz="2400" b="1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2025</a:t>
            </a:r>
            <a:r>
              <a:rPr lang="ko-KR" altLang="en-US" sz="2400" b="1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석사 학위 논문 심사 발표</a:t>
            </a:r>
            <a:endParaRPr lang="en-US" altLang="ko-KR" sz="2400" b="1" kern="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양쪽 모서리가 둥근 사각형 71">
            <a:extLst>
              <a:ext uri="{FF2B5EF4-FFF2-40B4-BE49-F238E27FC236}">
                <a16:creationId xmlns:a16="http://schemas.microsoft.com/office/drawing/2014/main" id="{3D80CE5D-E131-4078-AEE0-337C9DF34BD2}"/>
              </a:ext>
            </a:extLst>
          </p:cNvPr>
          <p:cNvSpPr/>
          <p:nvPr/>
        </p:nvSpPr>
        <p:spPr>
          <a:xfrm rot="16200000" flipV="1">
            <a:off x="1432658" y="1799805"/>
            <a:ext cx="3820285" cy="5852757"/>
          </a:xfrm>
          <a:prstGeom prst="round2SameRect">
            <a:avLst>
              <a:gd name="adj1" fmla="val 4179"/>
              <a:gd name="adj2" fmla="val 0"/>
            </a:avLst>
          </a:prstGeom>
          <a:gradFill>
            <a:gsLst>
              <a:gs pos="39000">
                <a:srgbClr val="0156B3"/>
              </a:gs>
              <a:gs pos="20000">
                <a:srgbClr val="193A7D"/>
              </a:gs>
              <a:gs pos="0">
                <a:srgbClr val="000F23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B112A77-D8D0-4164-AEB9-ACEACA64A949}"/>
              </a:ext>
            </a:extLst>
          </p:cNvPr>
          <p:cNvSpPr txBox="1"/>
          <p:nvPr/>
        </p:nvSpPr>
        <p:spPr>
          <a:xfrm>
            <a:off x="776072" y="3089472"/>
            <a:ext cx="5133457" cy="29797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>
            <a:defPPr>
              <a:defRPr lang="ko-KR"/>
            </a:defPPr>
            <a:lvl1pPr algn="ctr">
              <a:defRPr sz="2200" spc="-60">
                <a:solidFill>
                  <a:srgbClr val="981B45"/>
                </a:solidFill>
                <a:latin typeface="Rix모던고딕 B" pitchFamily="18" charset="-127"/>
                <a:ea typeface="Rix모던고딕 B" pitchFamily="18" charset="-127"/>
              </a:defRPr>
            </a:lvl1pPr>
          </a:lstStyle>
          <a:p>
            <a:pPr algn="l">
              <a:lnSpc>
                <a:spcPct val="200000"/>
              </a:lnSpc>
            </a:pPr>
            <a:r>
              <a:rPr lang="en-US" altLang="ko-KR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Ⅰ. </a:t>
            </a:r>
            <a:r>
              <a:rPr lang="ko-KR" altLang="en-US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서론</a:t>
            </a:r>
          </a:p>
          <a:p>
            <a:pPr algn="l">
              <a:lnSpc>
                <a:spcPct val="200000"/>
              </a:lnSpc>
            </a:pPr>
            <a:r>
              <a:rPr lang="en-US" altLang="ko-KR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Ⅱ. </a:t>
            </a:r>
            <a:r>
              <a:rPr lang="en-US" altLang="ko-KR" sz="20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SMT </a:t>
            </a:r>
            <a:r>
              <a:rPr lang="ko-KR" altLang="en-US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불량 검출을 위한 딥러닝 관련 연구 </a:t>
            </a:r>
            <a:endParaRPr lang="en-US" altLang="ko-KR" sz="20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200000"/>
              </a:lnSpc>
            </a:pPr>
            <a:r>
              <a:rPr lang="en-US" altLang="ko-KR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Ⅲ. </a:t>
            </a:r>
            <a:r>
              <a:rPr lang="en-US" altLang="ko-KR" sz="20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SMT </a:t>
            </a:r>
            <a:r>
              <a:rPr lang="ko-KR" altLang="en-US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공정의 불량 검출을 위한 딥러닝 모델</a:t>
            </a:r>
            <a:endParaRPr lang="en-US" altLang="ko-KR" sz="20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200000"/>
              </a:lnSpc>
            </a:pPr>
            <a:r>
              <a:rPr lang="en-US" altLang="ko-KR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Ⅳ. </a:t>
            </a:r>
            <a:r>
              <a:rPr lang="ko-KR" altLang="en-US" sz="20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딥러닝 모델 구현 및 학습</a:t>
            </a:r>
            <a:endParaRPr lang="en-US" altLang="ko-KR" sz="20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200000"/>
              </a:lnSpc>
            </a:pPr>
            <a:r>
              <a:rPr lang="en-US" altLang="ko-KR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Ⅴ. </a:t>
            </a:r>
            <a:r>
              <a:rPr lang="ko-KR" altLang="en-US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결론 및 향후 연구 과제</a:t>
            </a:r>
            <a:endParaRPr lang="ko-KR" altLang="en-US" sz="14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30E9EA-92BB-4DBE-981F-5AD700A21180}"/>
              </a:ext>
            </a:extLst>
          </p:cNvPr>
          <p:cNvSpPr txBox="1"/>
          <p:nvPr/>
        </p:nvSpPr>
        <p:spPr>
          <a:xfrm>
            <a:off x="409485" y="1851234"/>
            <a:ext cx="2365712" cy="707886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pPr algn="l"/>
            <a:r>
              <a:rPr lang="en-US" altLang="ko-KR" sz="4000" b="1" dirty="0">
                <a:ln>
                  <a:solidFill>
                    <a:srgbClr val="0F2548">
                      <a:alpha val="0"/>
                    </a:srgb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Contents</a:t>
            </a:r>
            <a:endParaRPr lang="ko-KR" altLang="en-US" sz="4000" b="1" dirty="0">
              <a:ln>
                <a:solidFill>
                  <a:srgbClr val="0F2548">
                    <a:alpha val="0"/>
                  </a:srgb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251BEF96-9EEA-4871-B419-623BCF59AD15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362" t="30504" r="1794"/>
          <a:stretch/>
        </p:blipFill>
        <p:spPr>
          <a:xfrm>
            <a:off x="7372459" y="39494"/>
            <a:ext cx="2972233" cy="2953809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840C53F8-6952-47C3-8722-02C449FB8112}"/>
              </a:ext>
            </a:extLst>
          </p:cNvPr>
          <p:cNvPicPr/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930" r="-1"/>
          <a:stretch/>
        </p:blipFill>
        <p:spPr>
          <a:xfrm rot="16200000" flipV="1">
            <a:off x="8226289" y="1725985"/>
            <a:ext cx="2922416" cy="2008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8077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94B83D-8763-5616-8BA8-069C9183C5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37542FA-AE3B-AEAC-4924-5F5BD5EBF159}"/>
              </a:ext>
            </a:extLst>
          </p:cNvPr>
          <p:cNvSpPr txBox="1"/>
          <p:nvPr/>
        </p:nvSpPr>
        <p:spPr>
          <a:xfrm>
            <a:off x="1304365" y="599583"/>
            <a:ext cx="79702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Ⅳ. </a:t>
            </a:r>
            <a:r>
              <a:rPr lang="ko-KR" altLang="en-US" sz="28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딥러닝 모델 구현 및 학습</a:t>
            </a:r>
            <a:endParaRPr lang="ko-KR" altLang="en-US" sz="2000" i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07E40B37-264B-9694-9C9D-DE38B49564AD}"/>
              </a:ext>
            </a:extLst>
          </p:cNvPr>
          <p:cNvGrpSpPr/>
          <p:nvPr/>
        </p:nvGrpSpPr>
        <p:grpSpPr>
          <a:xfrm>
            <a:off x="430306" y="1408458"/>
            <a:ext cx="6327333" cy="381458"/>
            <a:chOff x="430306" y="1408458"/>
            <a:chExt cx="6327333" cy="381458"/>
          </a:xfrm>
        </p:grpSpPr>
        <p:sp>
          <p:nvSpPr>
            <p:cNvPr id="23" name="TextBox 36">
              <a:extLst>
                <a:ext uri="{FF2B5EF4-FFF2-40B4-BE49-F238E27FC236}">
                  <a16:creationId xmlns:a16="http://schemas.microsoft.com/office/drawing/2014/main" id="{D55F0393-0ADC-417E-D488-3ED0DDE751BA}"/>
                </a:ext>
              </a:extLst>
            </p:cNvPr>
            <p:cNvSpPr txBox="1"/>
            <p:nvPr/>
          </p:nvSpPr>
          <p:spPr>
            <a:xfrm>
              <a:off x="1304365" y="1443791"/>
              <a:ext cx="5453274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1pPr>
              <a:lvl2pPr marL="494297" indent="3457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2pPr>
              <a:lvl3pPr marL="990323" indent="5185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3pPr>
              <a:lvl4pPr marL="1486348" indent="6913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4pPr>
              <a:lvl5pPr marL="1980645" indent="1037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5pPr>
              <a:lvl6pPr marL="2488768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6pPr>
              <a:lvl7pPr marL="2986522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7pPr>
              <a:lvl8pPr marL="3484275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8pPr>
              <a:lvl9pPr marL="3982029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SMT </a:t>
              </a: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불량 이미지 데이터셋 구축</a:t>
              </a: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6C213F8C-DCC1-3C7E-9F8F-021957C36A74}"/>
                </a:ext>
              </a:extLst>
            </p:cNvPr>
            <p:cNvGrpSpPr/>
            <p:nvPr/>
          </p:nvGrpSpPr>
          <p:grpSpPr>
            <a:xfrm>
              <a:off x="430306" y="1408458"/>
              <a:ext cx="729983" cy="381458"/>
              <a:chOff x="6228680" y="6884181"/>
              <a:chExt cx="667988" cy="249385"/>
            </a:xfrm>
          </p:grpSpPr>
          <p:sp>
            <p:nvSpPr>
              <p:cNvPr id="25" name="사각형: 둥근 위쪽 모서리 24">
                <a:extLst>
                  <a:ext uri="{FF2B5EF4-FFF2-40B4-BE49-F238E27FC236}">
                    <a16:creationId xmlns:a16="http://schemas.microsoft.com/office/drawing/2014/main" id="{75AE220F-5190-F370-CF87-10521EB3B39E}"/>
                  </a:ext>
                </a:extLst>
              </p:cNvPr>
              <p:cNvSpPr/>
              <p:nvPr/>
            </p:nvSpPr>
            <p:spPr>
              <a:xfrm rot="5400000">
                <a:off x="6437981" y="6674880"/>
                <a:ext cx="249385" cy="66798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22000">
                    <a:schemeClr val="tx1">
                      <a:alpha val="50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5400000" scaled="1"/>
              </a:gradFill>
              <a:ln w="12700">
                <a:gradFill>
                  <a:gsLst>
                    <a:gs pos="9000">
                      <a:schemeClr val="bg1"/>
                    </a:gs>
                    <a:gs pos="92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latinLnBrk="1"/>
                <a:endParaRPr lang="ko-KR" altLang="en-US" b="1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30B125E-7D73-63F4-EB48-D5C8EB8D57F1}"/>
                  </a:ext>
                </a:extLst>
              </p:cNvPr>
              <p:cNvSpPr txBox="1"/>
              <p:nvPr/>
            </p:nvSpPr>
            <p:spPr>
              <a:xfrm>
                <a:off x="6528557" y="6904142"/>
                <a:ext cx="264927" cy="181093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 fontAlgn="base" latinLnBrk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ko-KR" b="1" spc="-80" dirty="0">
                    <a:ln w="1270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1.</a:t>
                </a:r>
                <a:endParaRPr kumimoji="1" lang="ko-KR" altLang="en-US" b="1" spc="-80" dirty="0">
                  <a:ln w="127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EC851A1B-213C-A174-AFDC-E139F78DADD0}"/>
              </a:ext>
            </a:extLst>
          </p:cNvPr>
          <p:cNvSpPr txBox="1"/>
          <p:nvPr/>
        </p:nvSpPr>
        <p:spPr>
          <a:xfrm>
            <a:off x="10017447" y="6884313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E2886697-6AD6-4FDA-9E51-14A767932366}" type="slidenum">
              <a:rPr lang="ko-KR" altLang="en-US" sz="1200" smtClean="0"/>
              <a:t>20</a:t>
            </a:fld>
            <a:endParaRPr lang="ko-KR" altLang="en-US" sz="12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EF4A5DE-7899-5B12-7AFD-5AF901E33300}"/>
              </a:ext>
            </a:extLst>
          </p:cNvPr>
          <p:cNvSpPr txBox="1"/>
          <p:nvPr/>
        </p:nvSpPr>
        <p:spPr>
          <a:xfrm>
            <a:off x="758012" y="1866630"/>
            <a:ext cx="9704714" cy="1152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+mn-ea"/>
              </a:rPr>
              <a:t>2)</a:t>
            </a:r>
            <a:r>
              <a:rPr lang="ko-KR" altLang="en-US" sz="1600" dirty="0">
                <a:latin typeface="+mn-ea"/>
              </a:rPr>
              <a:t> 불량 유형 선정 및 시료 제작 </a:t>
            </a:r>
            <a:r>
              <a:rPr lang="en-US" altLang="ko-KR" sz="1600" dirty="0">
                <a:latin typeface="+mn-ea"/>
              </a:rPr>
              <a:t>[</a:t>
            </a:r>
            <a:r>
              <a:rPr lang="ko-KR" altLang="en-US" sz="1600" dirty="0">
                <a:latin typeface="+mn-ea"/>
              </a:rPr>
              <a:t>계속</a:t>
            </a:r>
            <a:r>
              <a:rPr lang="en-US" altLang="ko-KR" sz="1600" dirty="0">
                <a:latin typeface="+mn-ea"/>
              </a:rPr>
              <a:t>]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600" kern="0" dirty="0">
                <a:latin typeface="+mn-ea"/>
              </a:rPr>
              <a:t>본 연구에서 검출 및 분류할 불량의 유형은 총 </a:t>
            </a:r>
            <a:r>
              <a:rPr lang="en-US" altLang="ko-KR" sz="1600" kern="0" dirty="0">
                <a:latin typeface="+mn-ea"/>
              </a:rPr>
              <a:t>7</a:t>
            </a:r>
            <a:r>
              <a:rPr lang="ko-KR" altLang="en-US" sz="1600" kern="0" dirty="0">
                <a:latin typeface="+mn-ea"/>
              </a:rPr>
              <a:t>가지로 아래</a:t>
            </a:r>
            <a:r>
              <a:rPr lang="en-US" altLang="ko-KR" sz="1600" kern="0" dirty="0">
                <a:latin typeface="+mn-ea"/>
              </a:rPr>
              <a:t>(</a:t>
            </a:r>
            <a:r>
              <a:rPr lang="ko-KR" altLang="en-US" sz="1600" kern="0" dirty="0">
                <a:latin typeface="+mn-ea"/>
              </a:rPr>
              <a:t>왼쪽</a:t>
            </a:r>
            <a:r>
              <a:rPr lang="en-US" altLang="ko-KR" sz="1600" kern="0" dirty="0">
                <a:latin typeface="+mn-ea"/>
              </a:rPr>
              <a:t>)</a:t>
            </a:r>
            <a:r>
              <a:rPr lang="ko-KR" altLang="en-US" sz="1600" kern="0" dirty="0">
                <a:latin typeface="+mn-ea"/>
              </a:rPr>
              <a:t>의 표와 같음</a:t>
            </a:r>
            <a:endParaRPr lang="en-US" altLang="ko-KR" sz="1600" kern="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600" kern="0" dirty="0">
                <a:latin typeface="+mn-ea"/>
              </a:rPr>
              <a:t>불량 유형에 따라 시료를 직접 제작하였으며</a:t>
            </a:r>
            <a:r>
              <a:rPr lang="en-US" altLang="ko-KR" sz="1600" kern="0" dirty="0">
                <a:latin typeface="+mn-ea"/>
              </a:rPr>
              <a:t>, </a:t>
            </a:r>
            <a:r>
              <a:rPr lang="ko-KR" altLang="en-US" sz="1600" kern="0" dirty="0">
                <a:latin typeface="+mn-ea"/>
              </a:rPr>
              <a:t>제작한 모습 중 일부는 아래</a:t>
            </a:r>
            <a:r>
              <a:rPr lang="en-US" altLang="ko-KR" sz="1600" kern="0" dirty="0">
                <a:latin typeface="+mn-ea"/>
              </a:rPr>
              <a:t>(</a:t>
            </a:r>
            <a:r>
              <a:rPr lang="ko-KR" altLang="en-US" sz="1600" kern="0" dirty="0">
                <a:latin typeface="+mn-ea"/>
              </a:rPr>
              <a:t>오른쪽</a:t>
            </a:r>
            <a:r>
              <a:rPr lang="en-US" altLang="ko-KR" sz="1600" kern="0" dirty="0">
                <a:latin typeface="+mn-ea"/>
              </a:rPr>
              <a:t>)</a:t>
            </a:r>
            <a:r>
              <a:rPr lang="ko-KR" altLang="en-US" sz="1600" kern="0" dirty="0">
                <a:latin typeface="+mn-ea"/>
              </a:rPr>
              <a:t>와 같음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BCCA20A-0475-F527-48A0-789E2B594CE4}"/>
              </a:ext>
            </a:extLst>
          </p:cNvPr>
          <p:cNvSpPr txBox="1"/>
          <p:nvPr/>
        </p:nvSpPr>
        <p:spPr>
          <a:xfrm>
            <a:off x="2635381" y="6843190"/>
            <a:ext cx="29749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[7</a:t>
            </a:r>
            <a:r>
              <a:rPr lang="ko-KR" altLang="en-US" sz="1200" b="1" dirty="0"/>
              <a:t>가지 불량 유형 클래스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EE99E68E-FC63-9B5A-7CD7-463677FD0C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771" y="3092087"/>
            <a:ext cx="6077082" cy="3751103"/>
          </a:xfrm>
          <a:prstGeom prst="rect">
            <a:avLst/>
          </a:prstGeom>
        </p:spPr>
      </p:pic>
      <p:pic>
        <p:nvPicPr>
          <p:cNvPr id="1027" name="_x527884784">
            <a:extLst>
              <a:ext uri="{FF2B5EF4-FFF2-40B4-BE49-F238E27FC236}">
                <a16:creationId xmlns:a16="http://schemas.microsoft.com/office/drawing/2014/main" id="{3363D5F3-C55B-0985-B3C2-236E1D5816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118" y="3490477"/>
            <a:ext cx="1631044" cy="1279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_x527885360">
            <a:extLst>
              <a:ext uri="{FF2B5EF4-FFF2-40B4-BE49-F238E27FC236}">
                <a16:creationId xmlns:a16="http://schemas.microsoft.com/office/drawing/2014/main" id="{C86391F3-9961-75A4-0F96-88C1FA4AF9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8492" y="3490477"/>
            <a:ext cx="1327150" cy="1261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" name="_x527885504">
            <a:extLst>
              <a:ext uri="{FF2B5EF4-FFF2-40B4-BE49-F238E27FC236}">
                <a16:creationId xmlns:a16="http://schemas.microsoft.com/office/drawing/2014/main" id="{6329698C-2DA3-1E50-7219-FFCC84FE5A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9308" y="5095195"/>
            <a:ext cx="1476514" cy="1495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EA50A918-3A9F-C625-174B-44E69882DD3F}"/>
              </a:ext>
            </a:extLst>
          </p:cNvPr>
          <p:cNvSpPr txBox="1"/>
          <p:nvPr/>
        </p:nvSpPr>
        <p:spPr>
          <a:xfrm>
            <a:off x="7194210" y="4785276"/>
            <a:ext cx="12828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 err="1"/>
              <a:t>오정렬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E746924-A2E8-9041-24CC-068BAAC9C98A}"/>
              </a:ext>
            </a:extLst>
          </p:cNvPr>
          <p:cNvSpPr txBox="1"/>
          <p:nvPr/>
        </p:nvSpPr>
        <p:spPr>
          <a:xfrm>
            <a:off x="8870006" y="4752357"/>
            <a:ext cx="11641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/>
              <a:t>[</a:t>
            </a:r>
            <a:r>
              <a:rPr lang="ko-KR" altLang="en-US" sz="1200" b="1" dirty="0"/>
              <a:t>겹침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6F0BCC0-7482-3AB2-1773-E3B5B48289CF}"/>
              </a:ext>
            </a:extLst>
          </p:cNvPr>
          <p:cNvSpPr txBox="1"/>
          <p:nvPr/>
        </p:nvSpPr>
        <p:spPr>
          <a:xfrm>
            <a:off x="7300998" y="6607314"/>
            <a:ext cx="29749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과납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39129587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30F414-E5FA-11CC-416B-025E1C9CF3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4533A7A-8487-2AC1-3ABA-82285C397C30}"/>
              </a:ext>
            </a:extLst>
          </p:cNvPr>
          <p:cNvSpPr txBox="1"/>
          <p:nvPr/>
        </p:nvSpPr>
        <p:spPr>
          <a:xfrm>
            <a:off x="1304365" y="599583"/>
            <a:ext cx="79702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Ⅳ. </a:t>
            </a:r>
            <a:r>
              <a:rPr lang="ko-KR" altLang="en-US" sz="28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딥러닝 모델 구현 및 학습</a:t>
            </a:r>
            <a:endParaRPr lang="ko-KR" altLang="en-US" sz="2000" i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BA894480-D77F-CC29-5DB9-05D6E3FFEA28}"/>
              </a:ext>
            </a:extLst>
          </p:cNvPr>
          <p:cNvGrpSpPr/>
          <p:nvPr/>
        </p:nvGrpSpPr>
        <p:grpSpPr>
          <a:xfrm>
            <a:off x="430306" y="1408458"/>
            <a:ext cx="6327333" cy="381458"/>
            <a:chOff x="430306" y="1408458"/>
            <a:chExt cx="6327333" cy="381458"/>
          </a:xfrm>
        </p:grpSpPr>
        <p:sp>
          <p:nvSpPr>
            <p:cNvPr id="23" name="TextBox 36">
              <a:extLst>
                <a:ext uri="{FF2B5EF4-FFF2-40B4-BE49-F238E27FC236}">
                  <a16:creationId xmlns:a16="http://schemas.microsoft.com/office/drawing/2014/main" id="{BBE90D12-E1EF-55D6-35F7-17B49A215900}"/>
                </a:ext>
              </a:extLst>
            </p:cNvPr>
            <p:cNvSpPr txBox="1"/>
            <p:nvPr/>
          </p:nvSpPr>
          <p:spPr>
            <a:xfrm>
              <a:off x="1304365" y="1443791"/>
              <a:ext cx="5453274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1pPr>
              <a:lvl2pPr marL="494297" indent="3457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2pPr>
              <a:lvl3pPr marL="990323" indent="5185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3pPr>
              <a:lvl4pPr marL="1486348" indent="6913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4pPr>
              <a:lvl5pPr marL="1980645" indent="1037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5pPr>
              <a:lvl6pPr marL="2488768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6pPr>
              <a:lvl7pPr marL="2986522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7pPr>
              <a:lvl8pPr marL="3484275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8pPr>
              <a:lvl9pPr marL="3982029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SMT </a:t>
              </a: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불량 이미지 데이터셋 구축</a:t>
              </a: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94883D36-7373-CD78-C5C4-2D876FCC7E1C}"/>
                </a:ext>
              </a:extLst>
            </p:cNvPr>
            <p:cNvGrpSpPr/>
            <p:nvPr/>
          </p:nvGrpSpPr>
          <p:grpSpPr>
            <a:xfrm>
              <a:off x="430306" y="1408458"/>
              <a:ext cx="729983" cy="381458"/>
              <a:chOff x="6228680" y="6884181"/>
              <a:chExt cx="667988" cy="249385"/>
            </a:xfrm>
          </p:grpSpPr>
          <p:sp>
            <p:nvSpPr>
              <p:cNvPr id="25" name="사각형: 둥근 위쪽 모서리 24">
                <a:extLst>
                  <a:ext uri="{FF2B5EF4-FFF2-40B4-BE49-F238E27FC236}">
                    <a16:creationId xmlns:a16="http://schemas.microsoft.com/office/drawing/2014/main" id="{923CC08E-29B8-52AB-7E96-3D5DE0FDF83B}"/>
                  </a:ext>
                </a:extLst>
              </p:cNvPr>
              <p:cNvSpPr/>
              <p:nvPr/>
            </p:nvSpPr>
            <p:spPr>
              <a:xfrm rot="5400000">
                <a:off x="6437981" y="6674880"/>
                <a:ext cx="249385" cy="66798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22000">
                    <a:schemeClr val="tx1">
                      <a:alpha val="50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5400000" scaled="1"/>
              </a:gradFill>
              <a:ln w="12700">
                <a:gradFill>
                  <a:gsLst>
                    <a:gs pos="9000">
                      <a:schemeClr val="bg1"/>
                    </a:gs>
                    <a:gs pos="92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latinLnBrk="1"/>
                <a:endParaRPr lang="ko-KR" altLang="en-US" b="1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772B7DC-FBC6-AA41-880E-F621836BC777}"/>
                  </a:ext>
                </a:extLst>
              </p:cNvPr>
              <p:cNvSpPr txBox="1"/>
              <p:nvPr/>
            </p:nvSpPr>
            <p:spPr>
              <a:xfrm>
                <a:off x="6528557" y="6904142"/>
                <a:ext cx="264927" cy="181093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 fontAlgn="base" latinLnBrk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ko-KR" b="1" spc="-80" dirty="0">
                    <a:ln w="1270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1.</a:t>
                </a:r>
                <a:endParaRPr kumimoji="1" lang="ko-KR" altLang="en-US" b="1" spc="-80" dirty="0">
                  <a:ln w="127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0CE6A9F-5C77-367A-C7F0-849820BB5B90}"/>
              </a:ext>
            </a:extLst>
          </p:cNvPr>
          <p:cNvSpPr txBox="1"/>
          <p:nvPr/>
        </p:nvSpPr>
        <p:spPr>
          <a:xfrm>
            <a:off x="10134769" y="7077075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E2886697-6AD6-4FDA-9E51-14A767932366}" type="slidenum">
              <a:rPr lang="ko-KR" altLang="en-US" sz="1200" smtClean="0"/>
              <a:t>21</a:t>
            </a:fld>
            <a:endParaRPr lang="ko-KR" altLang="en-US" sz="12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1CE855-908D-BAAB-46D7-3102BA92B556}"/>
              </a:ext>
            </a:extLst>
          </p:cNvPr>
          <p:cNvSpPr txBox="1"/>
          <p:nvPr/>
        </p:nvSpPr>
        <p:spPr>
          <a:xfrm>
            <a:off x="758012" y="1866630"/>
            <a:ext cx="9704714" cy="4575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+mn-ea"/>
              </a:rPr>
              <a:t>3)</a:t>
            </a:r>
            <a:r>
              <a:rPr lang="ko-KR" altLang="en-US" sz="1600" dirty="0">
                <a:latin typeface="+mn-ea"/>
              </a:rPr>
              <a:t> 데이터셋 구축</a:t>
            </a:r>
            <a:endParaRPr lang="en-US" altLang="ko-KR" sz="160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600" kern="0" dirty="0">
                <a:latin typeface="+mn-ea"/>
              </a:rPr>
              <a:t>지그를 통해 획득한 이미지들은 불량 발생 부위를 중심으로 </a:t>
            </a:r>
            <a:r>
              <a:rPr lang="en-US" altLang="ko-KR" sz="1600" kern="0" dirty="0">
                <a:latin typeface="+mn-ea"/>
              </a:rPr>
              <a:t>640x640</a:t>
            </a:r>
            <a:r>
              <a:rPr lang="ko-KR" altLang="en-US" sz="1600" kern="0" dirty="0">
                <a:latin typeface="+mn-ea"/>
              </a:rPr>
              <a:t>의 크기로 </a:t>
            </a:r>
            <a:r>
              <a:rPr lang="ko-KR" altLang="en-US" sz="1600" kern="0" dirty="0" err="1">
                <a:latin typeface="+mn-ea"/>
              </a:rPr>
              <a:t>잘라냄</a:t>
            </a:r>
            <a:endParaRPr lang="en-US" altLang="ko-KR" sz="1600" kern="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600" kern="0" dirty="0">
                <a:latin typeface="+mn-ea"/>
              </a:rPr>
              <a:t>불량 시료마다 카메라가 </a:t>
            </a:r>
            <a:r>
              <a:rPr lang="en-US" altLang="ko-KR" sz="1600" kern="0" dirty="0">
                <a:latin typeface="+mn-ea"/>
              </a:rPr>
              <a:t>0°/ 90°/180°/270°</a:t>
            </a:r>
            <a:r>
              <a:rPr lang="ko-KR" altLang="en-US" sz="1600" kern="0" dirty="0">
                <a:latin typeface="+mn-ea"/>
              </a:rPr>
              <a:t>씩 </a:t>
            </a:r>
            <a:r>
              <a:rPr lang="en-US" altLang="ko-KR" sz="1600" kern="0" dirty="0">
                <a:latin typeface="+mn-ea"/>
              </a:rPr>
              <a:t>90°</a:t>
            </a:r>
            <a:r>
              <a:rPr lang="ko-KR" altLang="en-US" sz="1600" kern="0" dirty="0">
                <a:latin typeface="+mn-ea"/>
              </a:rPr>
              <a:t>각도로 회전하여 총 </a:t>
            </a:r>
            <a:r>
              <a:rPr lang="en-US" altLang="ko-KR" sz="1600" kern="0" dirty="0">
                <a:latin typeface="+mn-ea"/>
              </a:rPr>
              <a:t>4</a:t>
            </a:r>
            <a:r>
              <a:rPr lang="ko-KR" altLang="en-US" sz="1600" kern="0" dirty="0">
                <a:latin typeface="+mn-ea"/>
              </a:rPr>
              <a:t>회 촬영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600" kern="0" dirty="0">
                <a:latin typeface="+mn-ea"/>
              </a:rPr>
              <a:t>4</a:t>
            </a:r>
            <a:r>
              <a:rPr lang="ko-KR" altLang="en-US" sz="1600" kern="0" dirty="0">
                <a:latin typeface="+mn-ea"/>
              </a:rPr>
              <a:t>장의 이미지 중 실제 학습용으로 쓰인 이미지는 해당 불량 잘 드러나는 </a:t>
            </a:r>
            <a:r>
              <a:rPr lang="en-US" altLang="ko-KR" sz="1600" kern="0" dirty="0">
                <a:latin typeface="+mn-ea"/>
              </a:rPr>
              <a:t>1~2</a:t>
            </a:r>
            <a:r>
              <a:rPr lang="ko-KR" altLang="en-US" sz="1600" kern="0" dirty="0">
                <a:latin typeface="+mn-ea"/>
              </a:rPr>
              <a:t>장의 이미지만을 사용하거나</a:t>
            </a:r>
            <a:r>
              <a:rPr lang="en-US" altLang="ko-KR" sz="1600" kern="0" dirty="0">
                <a:latin typeface="+mn-ea"/>
              </a:rPr>
              <a:t>, 4</a:t>
            </a:r>
            <a:r>
              <a:rPr lang="ko-KR" altLang="en-US" sz="1600" kern="0" dirty="0">
                <a:latin typeface="+mn-ea"/>
              </a:rPr>
              <a:t>장의 이미지를 모두 사용</a:t>
            </a:r>
          </a:p>
          <a:p>
            <a:pPr lvl="1">
              <a:lnSpc>
                <a:spcPct val="150000"/>
              </a:lnSpc>
            </a:pPr>
            <a:endParaRPr lang="en-US" altLang="ko-KR" sz="1400" kern="0" dirty="0">
              <a:latin typeface="+mn-ea"/>
            </a:endParaRPr>
          </a:p>
          <a:p>
            <a:pPr lvl="1">
              <a:lnSpc>
                <a:spcPct val="150000"/>
              </a:lnSpc>
            </a:pPr>
            <a:endParaRPr lang="en-US" altLang="ko-KR" sz="1400" kern="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600" kern="0" dirty="0">
                <a:latin typeface="+mn-ea"/>
              </a:rPr>
              <a:t>아래와 같이 총 </a:t>
            </a:r>
            <a:r>
              <a:rPr lang="en-US" altLang="ko-KR" sz="1600" kern="0" dirty="0">
                <a:latin typeface="+mn-ea"/>
              </a:rPr>
              <a:t>7,341</a:t>
            </a:r>
            <a:r>
              <a:rPr lang="ko-KR" altLang="en-US" sz="1600" kern="0" dirty="0">
                <a:latin typeface="+mn-ea"/>
              </a:rPr>
              <a:t>개의 인스턴스를 갖는 데이터셋을 구축하였으며</a:t>
            </a:r>
            <a:r>
              <a:rPr lang="en-US" altLang="ko-KR" sz="1600" kern="0" dirty="0">
                <a:latin typeface="+mn-ea"/>
              </a:rPr>
              <a:t>, </a:t>
            </a:r>
            <a:r>
              <a:rPr lang="en-US" altLang="ko-KR" sz="1600" kern="0" dirty="0" err="1">
                <a:latin typeface="+mn-ea"/>
              </a:rPr>
              <a:t>train:val:test</a:t>
            </a:r>
            <a:r>
              <a:rPr lang="ko-KR" altLang="en-US" sz="1600" kern="0" dirty="0">
                <a:latin typeface="+mn-ea"/>
              </a:rPr>
              <a:t>의 비율을 약 </a:t>
            </a:r>
            <a:r>
              <a:rPr lang="en-US" altLang="ko-KR" sz="1600" kern="0" dirty="0">
                <a:latin typeface="+mn-ea"/>
              </a:rPr>
              <a:t>6:2:2</a:t>
            </a:r>
            <a:r>
              <a:rPr lang="ko-KR" altLang="en-US" sz="1600" kern="0" dirty="0">
                <a:latin typeface="+mn-ea"/>
              </a:rPr>
              <a:t>로 나누었음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sz="1400" kern="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sz="1400" kern="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sz="1400" kern="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sz="1400" kern="0" dirty="0">
              <a:latin typeface="+mn-ea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C856B6F9-5ACE-E1DE-DA9B-B06DB361F0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2807" y="3656874"/>
            <a:ext cx="2954057" cy="759886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8A7A67BA-CE87-2C1F-083E-723E65EB36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3091" y="6620869"/>
            <a:ext cx="5747350" cy="732441"/>
          </a:xfrm>
          <a:prstGeom prst="rect">
            <a:avLst/>
          </a:prstGeom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F233EFD9-7935-E5C6-72D7-30862D16D096}"/>
              </a:ext>
            </a:extLst>
          </p:cNvPr>
          <p:cNvGrpSpPr/>
          <p:nvPr/>
        </p:nvGrpSpPr>
        <p:grpSpPr>
          <a:xfrm>
            <a:off x="3588105" y="4748619"/>
            <a:ext cx="4700109" cy="1872250"/>
            <a:chOff x="1458719" y="1825943"/>
            <a:chExt cx="6226562" cy="2444249"/>
          </a:xfrm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41F2A5C2-8C56-D249-7FEF-57E56B93B9E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58719" y="1825943"/>
              <a:ext cx="6226562" cy="1211392"/>
            </a:xfrm>
            <a:prstGeom prst="rect">
              <a:avLst/>
            </a:prstGeom>
          </p:spPr>
        </p:pic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38ABF508-CB64-FAA5-06E3-DC4194B0B4D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051720" y="3019873"/>
              <a:ext cx="4574629" cy="1250319"/>
            </a:xfrm>
            <a:prstGeom prst="rect">
              <a:avLst/>
            </a:prstGeom>
          </p:spPr>
        </p:pic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B181851A-6DB2-2ADE-0950-5F79413086B8}"/>
                </a:ext>
              </a:extLst>
            </p:cNvPr>
            <p:cNvSpPr/>
            <p:nvPr/>
          </p:nvSpPr>
          <p:spPr>
            <a:xfrm>
              <a:off x="1979712" y="1825943"/>
              <a:ext cx="432048" cy="866776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B660B3F4-AD5A-A98D-941F-CE303BF43D88}"/>
                </a:ext>
              </a:extLst>
            </p:cNvPr>
            <p:cNvSpPr/>
            <p:nvPr/>
          </p:nvSpPr>
          <p:spPr>
            <a:xfrm>
              <a:off x="3563888" y="2182641"/>
              <a:ext cx="432048" cy="510078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21D6C474-3D92-99F2-26D3-D104BDD3F0D1}"/>
                </a:ext>
              </a:extLst>
            </p:cNvPr>
            <p:cNvSpPr/>
            <p:nvPr/>
          </p:nvSpPr>
          <p:spPr>
            <a:xfrm>
              <a:off x="5148064" y="1936284"/>
              <a:ext cx="432048" cy="811733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0BFDBA86-EB46-240D-6CF0-DB850866175E}"/>
                </a:ext>
              </a:extLst>
            </p:cNvPr>
            <p:cNvSpPr/>
            <p:nvPr/>
          </p:nvSpPr>
          <p:spPr>
            <a:xfrm>
              <a:off x="6630812" y="2110043"/>
              <a:ext cx="432048" cy="526870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47DADDD7-D5C1-7294-DF5D-068C48972097}"/>
                </a:ext>
              </a:extLst>
            </p:cNvPr>
            <p:cNvSpPr/>
            <p:nvPr/>
          </p:nvSpPr>
          <p:spPr>
            <a:xfrm>
              <a:off x="2411760" y="3287968"/>
              <a:ext cx="648072" cy="526870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A27E52F9-C103-5A27-94EA-3CCE8BDB086A}"/>
                </a:ext>
              </a:extLst>
            </p:cNvPr>
            <p:cNvSpPr/>
            <p:nvPr/>
          </p:nvSpPr>
          <p:spPr>
            <a:xfrm>
              <a:off x="3791744" y="3287360"/>
              <a:ext cx="648072" cy="526870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0B989435-871C-7617-2E72-8B395CE10C96}"/>
                </a:ext>
              </a:extLst>
            </p:cNvPr>
            <p:cNvSpPr/>
            <p:nvPr/>
          </p:nvSpPr>
          <p:spPr>
            <a:xfrm>
              <a:off x="5626313" y="3248978"/>
              <a:ext cx="553527" cy="756086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9659015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59EDB2-92C1-B64C-7309-DF156CAECC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736B1BD-608B-151A-289E-38F9CA7F9982}"/>
              </a:ext>
            </a:extLst>
          </p:cNvPr>
          <p:cNvSpPr txBox="1"/>
          <p:nvPr/>
        </p:nvSpPr>
        <p:spPr>
          <a:xfrm>
            <a:off x="1304365" y="599583"/>
            <a:ext cx="79702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Ⅳ. </a:t>
            </a:r>
            <a:r>
              <a:rPr lang="ko-KR" altLang="en-US" sz="28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딥러닝 모델 구현 및 학습</a:t>
            </a:r>
            <a:endParaRPr lang="ko-KR" altLang="en-US" sz="2000" i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358AC8F3-5065-CFCE-E285-BE13F9BA104C}"/>
              </a:ext>
            </a:extLst>
          </p:cNvPr>
          <p:cNvGrpSpPr/>
          <p:nvPr/>
        </p:nvGrpSpPr>
        <p:grpSpPr>
          <a:xfrm>
            <a:off x="430306" y="1408458"/>
            <a:ext cx="6327333" cy="381458"/>
            <a:chOff x="430306" y="1408458"/>
            <a:chExt cx="6327333" cy="381458"/>
          </a:xfrm>
        </p:grpSpPr>
        <p:sp>
          <p:nvSpPr>
            <p:cNvPr id="23" name="TextBox 36">
              <a:extLst>
                <a:ext uri="{FF2B5EF4-FFF2-40B4-BE49-F238E27FC236}">
                  <a16:creationId xmlns:a16="http://schemas.microsoft.com/office/drawing/2014/main" id="{87761BAF-C85B-EB13-459A-6998F9B78341}"/>
                </a:ext>
              </a:extLst>
            </p:cNvPr>
            <p:cNvSpPr txBox="1"/>
            <p:nvPr/>
          </p:nvSpPr>
          <p:spPr>
            <a:xfrm>
              <a:off x="1304365" y="1443791"/>
              <a:ext cx="5453274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1pPr>
              <a:lvl2pPr marL="494297" indent="3457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2pPr>
              <a:lvl3pPr marL="990323" indent="5185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3pPr>
              <a:lvl4pPr marL="1486348" indent="6913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4pPr>
              <a:lvl5pPr marL="1980645" indent="1037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5pPr>
              <a:lvl6pPr marL="2488768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6pPr>
              <a:lvl7pPr marL="2986522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7pPr>
              <a:lvl8pPr marL="3484275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8pPr>
              <a:lvl9pPr marL="3982029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SMT </a:t>
              </a: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불량 이미지 데이터셋 구축</a:t>
              </a: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20DBDC47-89F3-0B8E-6CC2-53CF7661F188}"/>
                </a:ext>
              </a:extLst>
            </p:cNvPr>
            <p:cNvGrpSpPr/>
            <p:nvPr/>
          </p:nvGrpSpPr>
          <p:grpSpPr>
            <a:xfrm>
              <a:off x="430306" y="1408458"/>
              <a:ext cx="729983" cy="381458"/>
              <a:chOff x="6228680" y="6884181"/>
              <a:chExt cx="667988" cy="249385"/>
            </a:xfrm>
          </p:grpSpPr>
          <p:sp>
            <p:nvSpPr>
              <p:cNvPr id="25" name="사각형: 둥근 위쪽 모서리 24">
                <a:extLst>
                  <a:ext uri="{FF2B5EF4-FFF2-40B4-BE49-F238E27FC236}">
                    <a16:creationId xmlns:a16="http://schemas.microsoft.com/office/drawing/2014/main" id="{D7EBDE9A-7EF6-4826-439D-91E75E0D94D1}"/>
                  </a:ext>
                </a:extLst>
              </p:cNvPr>
              <p:cNvSpPr/>
              <p:nvPr/>
            </p:nvSpPr>
            <p:spPr>
              <a:xfrm rot="5400000">
                <a:off x="6437981" y="6674880"/>
                <a:ext cx="249385" cy="66798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22000">
                    <a:schemeClr val="tx1">
                      <a:alpha val="50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5400000" scaled="1"/>
              </a:gradFill>
              <a:ln w="12700">
                <a:gradFill>
                  <a:gsLst>
                    <a:gs pos="9000">
                      <a:schemeClr val="bg1"/>
                    </a:gs>
                    <a:gs pos="92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latinLnBrk="1"/>
                <a:endParaRPr lang="ko-KR" altLang="en-US" b="1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F9370FF-FD22-1AD1-D995-D5798CDC48C6}"/>
                  </a:ext>
                </a:extLst>
              </p:cNvPr>
              <p:cNvSpPr txBox="1"/>
              <p:nvPr/>
            </p:nvSpPr>
            <p:spPr>
              <a:xfrm>
                <a:off x="6528557" y="6904142"/>
                <a:ext cx="264927" cy="181093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 fontAlgn="base" latinLnBrk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ko-KR" b="1" spc="-80" dirty="0">
                    <a:ln w="1270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1.</a:t>
                </a:r>
                <a:endParaRPr kumimoji="1" lang="ko-KR" altLang="en-US" b="1" spc="-80" dirty="0">
                  <a:ln w="127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517FF9ED-24EC-D012-201F-AE3B3F949318}"/>
              </a:ext>
            </a:extLst>
          </p:cNvPr>
          <p:cNvSpPr txBox="1"/>
          <p:nvPr/>
        </p:nvSpPr>
        <p:spPr>
          <a:xfrm>
            <a:off x="10134769" y="7077075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E2886697-6AD6-4FDA-9E51-14A767932366}" type="slidenum">
              <a:rPr lang="ko-KR" altLang="en-US" sz="1200" smtClean="0"/>
              <a:t>22</a:t>
            </a:fld>
            <a:endParaRPr lang="ko-KR" altLang="en-US" sz="12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23AD1F-3247-6438-98C1-10C33A3604E7}"/>
              </a:ext>
            </a:extLst>
          </p:cNvPr>
          <p:cNvSpPr txBox="1"/>
          <p:nvPr/>
        </p:nvSpPr>
        <p:spPr>
          <a:xfrm>
            <a:off x="758012" y="1866630"/>
            <a:ext cx="9704714" cy="54461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+mn-ea"/>
              </a:rPr>
              <a:t>3)</a:t>
            </a:r>
            <a:r>
              <a:rPr lang="ko-KR" altLang="en-US" sz="1600" dirty="0">
                <a:latin typeface="+mn-ea"/>
              </a:rPr>
              <a:t> 데이터셋 구축 </a:t>
            </a:r>
            <a:r>
              <a:rPr lang="en-US" altLang="ko-KR" sz="1600" dirty="0">
                <a:latin typeface="+mn-ea"/>
              </a:rPr>
              <a:t>[</a:t>
            </a:r>
            <a:r>
              <a:rPr lang="ko-KR" altLang="en-US" sz="1600" dirty="0">
                <a:latin typeface="+mn-ea"/>
              </a:rPr>
              <a:t>계속</a:t>
            </a:r>
            <a:r>
              <a:rPr lang="en-US" altLang="ko-KR" sz="1600" dirty="0">
                <a:latin typeface="+mn-ea"/>
              </a:rPr>
              <a:t>]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600" kern="0" dirty="0">
                <a:latin typeface="+mn-ea"/>
              </a:rPr>
              <a:t>학습에 사용된 데이터셋은 아래와 같이 각 불량 클래스</a:t>
            </a:r>
            <a:r>
              <a:rPr lang="en-US" altLang="ko-KR" sz="1600" kern="0" dirty="0">
                <a:latin typeface="+mn-ea"/>
              </a:rPr>
              <a:t>(e1e7)</a:t>
            </a:r>
            <a:r>
              <a:rPr lang="ko-KR" altLang="en-US" sz="1600" kern="0" dirty="0">
                <a:latin typeface="+mn-ea"/>
              </a:rPr>
              <a:t>에 대해 고르게 분포</a:t>
            </a:r>
            <a:endParaRPr lang="en-US" altLang="ko-KR" sz="1600" kern="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600" kern="0" dirty="0">
                <a:latin typeface="+mn-ea"/>
              </a:rPr>
              <a:t>클래스별 데이터 개수는 약간의 차이는 있으나</a:t>
            </a:r>
            <a:r>
              <a:rPr lang="en-US" altLang="ko-KR" sz="1600" kern="0" dirty="0">
                <a:latin typeface="+mn-ea"/>
              </a:rPr>
              <a:t>, </a:t>
            </a:r>
            <a:r>
              <a:rPr lang="ko-KR" altLang="en-US" sz="1600" kern="0" dirty="0">
                <a:latin typeface="+mn-ea"/>
              </a:rPr>
              <a:t>클래스당 평균 인스턴스 수인 약 </a:t>
            </a:r>
            <a:r>
              <a:rPr lang="en-US" altLang="ko-KR" sz="1600" kern="0" dirty="0">
                <a:latin typeface="+mn-ea"/>
              </a:rPr>
              <a:t>630</a:t>
            </a:r>
            <a:r>
              <a:rPr lang="ko-KR" altLang="en-US" sz="1600" kern="0" dirty="0">
                <a:latin typeface="+mn-ea"/>
              </a:rPr>
              <a:t>개를 기준으로 상하 </a:t>
            </a:r>
            <a:r>
              <a:rPr lang="en-US" altLang="ko-KR" sz="1600" kern="0" dirty="0">
                <a:latin typeface="+mn-ea"/>
              </a:rPr>
              <a:t>10% </a:t>
            </a:r>
            <a:r>
              <a:rPr lang="ko-KR" altLang="en-US" sz="1600" kern="0" dirty="0">
                <a:latin typeface="+mn-ea"/>
              </a:rPr>
              <a:t>이내의 범위</a:t>
            </a:r>
            <a:r>
              <a:rPr lang="en-US" altLang="ko-KR" sz="1600" kern="0" dirty="0">
                <a:latin typeface="+mn-ea"/>
              </a:rPr>
              <a:t>(569</a:t>
            </a:r>
            <a:r>
              <a:rPr lang="ko-KR" altLang="en-US" sz="1600" kern="0" dirty="0">
                <a:latin typeface="+mn-ea"/>
              </a:rPr>
              <a:t>개</a:t>
            </a:r>
            <a:r>
              <a:rPr lang="en-US" altLang="ko-KR" sz="1600" kern="0" dirty="0">
                <a:latin typeface="+mn-ea"/>
              </a:rPr>
              <a:t>~693</a:t>
            </a:r>
            <a:r>
              <a:rPr lang="ko-KR" altLang="en-US" sz="1600" kern="0" dirty="0">
                <a:latin typeface="+mn-ea"/>
              </a:rPr>
              <a:t>개</a:t>
            </a:r>
            <a:r>
              <a:rPr lang="en-US" altLang="ko-KR" sz="1600" kern="0" dirty="0">
                <a:latin typeface="+mn-ea"/>
              </a:rPr>
              <a:t>)</a:t>
            </a:r>
            <a:r>
              <a:rPr lang="ko-KR" altLang="en-US" sz="1600" kern="0" dirty="0">
                <a:latin typeface="+mn-ea"/>
              </a:rPr>
              <a:t>에 </a:t>
            </a:r>
            <a:r>
              <a:rPr lang="ko-KR" altLang="en-US" sz="1600" kern="0" dirty="0" err="1">
                <a:latin typeface="+mn-ea"/>
              </a:rPr>
              <a:t>분포시켜</a:t>
            </a:r>
            <a:r>
              <a:rPr lang="ko-KR" altLang="en-US" sz="1600" kern="0" dirty="0">
                <a:latin typeface="+mn-ea"/>
              </a:rPr>
              <a:t> 데이터 불균형 문제를 최소화함</a:t>
            </a:r>
            <a:endParaRPr lang="en-US" altLang="ko-KR" sz="1600" kern="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sz="1400" kern="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sz="1400" kern="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sz="1400" kern="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sz="1400" kern="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sz="1400" kern="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sz="1400" kern="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sz="1400" kern="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sz="1400" kern="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sz="1400" kern="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sz="1400" kern="0" dirty="0">
              <a:latin typeface="+mn-ea"/>
            </a:endParaRPr>
          </a:p>
          <a:p>
            <a:pPr lvl="1">
              <a:lnSpc>
                <a:spcPct val="150000"/>
              </a:lnSpc>
            </a:pPr>
            <a:endParaRPr lang="en-US" altLang="ko-KR" sz="1400" kern="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600" kern="0" dirty="0">
                <a:latin typeface="+mn-ea"/>
              </a:rPr>
              <a:t>검증 데이터와 평가용 데이터도 평균 개수를 기준으로 상하 </a:t>
            </a:r>
            <a:r>
              <a:rPr lang="en-US" altLang="ko-KR" sz="1600" kern="0" dirty="0">
                <a:latin typeface="+mn-ea"/>
              </a:rPr>
              <a:t>10% </a:t>
            </a:r>
            <a:r>
              <a:rPr lang="ko-KR" altLang="en-US" sz="1600" kern="0" dirty="0">
                <a:latin typeface="+mn-ea"/>
              </a:rPr>
              <a:t>이내의 범위에 분포</a:t>
            </a:r>
            <a:endParaRPr lang="en-US" altLang="ko-KR" sz="1600" kern="0" dirty="0">
              <a:latin typeface="+mn-ea"/>
            </a:endParaRPr>
          </a:p>
        </p:txBody>
      </p:sp>
      <p:pic>
        <p:nvPicPr>
          <p:cNvPr id="7" name="Picture 0">
            <a:extLst>
              <a:ext uri="{FF2B5EF4-FFF2-40B4-BE49-F238E27FC236}">
                <a16:creationId xmlns:a16="http://schemas.microsoft.com/office/drawing/2014/main" id="{BCA92C4E-E00D-453E-AEED-0D1E950486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5339" y="3379963"/>
            <a:ext cx="3760173" cy="3299181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2155AFB-E83C-BD67-A585-2C995D3185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9497" y="3492052"/>
            <a:ext cx="5146397" cy="307500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C910F8C-54CB-3D84-E3ED-0B9DC7BD9712}"/>
              </a:ext>
            </a:extLst>
          </p:cNvPr>
          <p:cNvSpPr txBox="1"/>
          <p:nvPr/>
        </p:nvSpPr>
        <p:spPr>
          <a:xfrm>
            <a:off x="1564893" y="6717500"/>
            <a:ext cx="38522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학습 데이터 분포 현황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F976003-D5C1-4B7C-C59F-6E13147AAD4F}"/>
              </a:ext>
            </a:extLst>
          </p:cNvPr>
          <p:cNvSpPr txBox="1"/>
          <p:nvPr/>
        </p:nvSpPr>
        <p:spPr>
          <a:xfrm>
            <a:off x="5932393" y="6679144"/>
            <a:ext cx="38522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불량 유형별 데이터셋 구성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3204797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1414E8-4028-5B1F-5F1A-89E6A22FE3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2DD2358-A643-B688-1B92-6967DF2A4515}"/>
              </a:ext>
            </a:extLst>
          </p:cNvPr>
          <p:cNvSpPr txBox="1"/>
          <p:nvPr/>
        </p:nvSpPr>
        <p:spPr>
          <a:xfrm>
            <a:off x="1304365" y="599583"/>
            <a:ext cx="79702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Ⅳ. </a:t>
            </a:r>
            <a:r>
              <a:rPr lang="ko-KR" altLang="en-US" sz="28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딥러닝 모델 구현 및 학습</a:t>
            </a:r>
            <a:endParaRPr lang="ko-KR" altLang="en-US" sz="2000" i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1859026F-F3D3-4F75-9B50-DAC52DC821D5}"/>
              </a:ext>
            </a:extLst>
          </p:cNvPr>
          <p:cNvGrpSpPr/>
          <p:nvPr/>
        </p:nvGrpSpPr>
        <p:grpSpPr>
          <a:xfrm>
            <a:off x="430306" y="1408458"/>
            <a:ext cx="6327333" cy="381458"/>
            <a:chOff x="430306" y="1408458"/>
            <a:chExt cx="6327333" cy="381458"/>
          </a:xfrm>
        </p:grpSpPr>
        <p:sp>
          <p:nvSpPr>
            <p:cNvPr id="23" name="TextBox 36">
              <a:extLst>
                <a:ext uri="{FF2B5EF4-FFF2-40B4-BE49-F238E27FC236}">
                  <a16:creationId xmlns:a16="http://schemas.microsoft.com/office/drawing/2014/main" id="{F12F3824-A80B-F2B8-8889-95FF0E75AAB6}"/>
                </a:ext>
              </a:extLst>
            </p:cNvPr>
            <p:cNvSpPr txBox="1"/>
            <p:nvPr/>
          </p:nvSpPr>
          <p:spPr>
            <a:xfrm>
              <a:off x="1304365" y="1443791"/>
              <a:ext cx="5453274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1pPr>
              <a:lvl2pPr marL="494297" indent="3457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2pPr>
              <a:lvl3pPr marL="990323" indent="5185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3pPr>
              <a:lvl4pPr marL="1486348" indent="6913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4pPr>
              <a:lvl5pPr marL="1980645" indent="1037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5pPr>
              <a:lvl6pPr marL="2488768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6pPr>
              <a:lvl7pPr marL="2986522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7pPr>
              <a:lvl8pPr marL="3484275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8pPr>
              <a:lvl9pPr marL="3982029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실험</a:t>
              </a:r>
              <a:r>
                <a:rPr lang="en-US" altLang="ko-KR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환경</a:t>
              </a: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466118A5-55FE-AC9B-3504-E8088A657808}"/>
                </a:ext>
              </a:extLst>
            </p:cNvPr>
            <p:cNvGrpSpPr/>
            <p:nvPr/>
          </p:nvGrpSpPr>
          <p:grpSpPr>
            <a:xfrm>
              <a:off x="430306" y="1408458"/>
              <a:ext cx="729983" cy="381458"/>
              <a:chOff x="6228680" y="6884181"/>
              <a:chExt cx="667988" cy="249385"/>
            </a:xfrm>
          </p:grpSpPr>
          <p:sp>
            <p:nvSpPr>
              <p:cNvPr id="25" name="사각형: 둥근 위쪽 모서리 24">
                <a:extLst>
                  <a:ext uri="{FF2B5EF4-FFF2-40B4-BE49-F238E27FC236}">
                    <a16:creationId xmlns:a16="http://schemas.microsoft.com/office/drawing/2014/main" id="{9D5F384C-8404-AFFF-CA1E-8AF7F642CB74}"/>
                  </a:ext>
                </a:extLst>
              </p:cNvPr>
              <p:cNvSpPr/>
              <p:nvPr/>
            </p:nvSpPr>
            <p:spPr>
              <a:xfrm rot="5400000">
                <a:off x="6437981" y="6674880"/>
                <a:ext cx="249385" cy="66798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22000">
                    <a:schemeClr val="tx1">
                      <a:alpha val="50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5400000" scaled="1"/>
              </a:gradFill>
              <a:ln w="12700">
                <a:gradFill>
                  <a:gsLst>
                    <a:gs pos="9000">
                      <a:schemeClr val="bg1"/>
                    </a:gs>
                    <a:gs pos="92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latinLnBrk="1"/>
                <a:endParaRPr lang="ko-KR" altLang="en-US" b="1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E926D4B-D1F4-91D4-5F98-E441EC1E7035}"/>
                  </a:ext>
                </a:extLst>
              </p:cNvPr>
              <p:cNvSpPr txBox="1"/>
              <p:nvPr/>
            </p:nvSpPr>
            <p:spPr>
              <a:xfrm>
                <a:off x="6528557" y="6904142"/>
                <a:ext cx="264927" cy="181093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 fontAlgn="base" latinLnBrk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ko-KR" b="1" spc="-80" dirty="0">
                    <a:ln w="1270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2.</a:t>
                </a:r>
                <a:endParaRPr kumimoji="1" lang="ko-KR" altLang="en-US" b="1" spc="-80" dirty="0">
                  <a:ln w="127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3D349732-502C-C5C6-556E-B51BB6669052}"/>
              </a:ext>
            </a:extLst>
          </p:cNvPr>
          <p:cNvSpPr txBox="1"/>
          <p:nvPr/>
        </p:nvSpPr>
        <p:spPr>
          <a:xfrm>
            <a:off x="10134769" y="7077075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E2886697-6AD6-4FDA-9E51-14A767932366}" type="slidenum">
              <a:rPr lang="ko-KR" altLang="en-US" sz="1200" smtClean="0"/>
              <a:t>23</a:t>
            </a:fld>
            <a:endParaRPr lang="ko-KR" altLang="en-US" sz="120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51BF343-0E59-B802-CB2C-FC5A63290E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9908" y="3383068"/>
            <a:ext cx="6331996" cy="343852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15C0EEF-9E47-8BDC-10EF-2E6D2E9AC43B}"/>
              </a:ext>
            </a:extLst>
          </p:cNvPr>
          <p:cNvSpPr txBox="1"/>
          <p:nvPr/>
        </p:nvSpPr>
        <p:spPr>
          <a:xfrm>
            <a:off x="3363380" y="6800076"/>
            <a:ext cx="38522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하드웨어 및 소프트웨어 실험 환경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9C1EAE-44A1-015C-DECA-40467F54A4D5}"/>
              </a:ext>
            </a:extLst>
          </p:cNvPr>
          <p:cNvSpPr txBox="1"/>
          <p:nvPr/>
        </p:nvSpPr>
        <p:spPr>
          <a:xfrm>
            <a:off x="915062" y="1810989"/>
            <a:ext cx="9366362" cy="15220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+mn-ea"/>
              </a:rPr>
              <a:t>1) </a:t>
            </a:r>
            <a:r>
              <a:rPr lang="ko-KR" altLang="en-US" sz="1600" dirty="0">
                <a:latin typeface="+mn-ea"/>
              </a:rPr>
              <a:t>하드웨어 및 소프트웨어 실험 환경</a:t>
            </a:r>
            <a:endParaRPr lang="en-US" altLang="ko-KR" sz="1600" dirty="0">
              <a:latin typeface="+mn-ea"/>
            </a:endParaRPr>
          </a:p>
          <a:p>
            <a:pPr marL="538163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kern="0" dirty="0" err="1">
                <a:latin typeface="맑은 고딕" panose="020B0503020000020004" pitchFamily="50" charset="-127"/>
              </a:rPr>
              <a:t>딥모델의</a:t>
            </a:r>
            <a:r>
              <a:rPr lang="ko-KR" altLang="en-US" sz="1600" kern="0" dirty="0">
                <a:latin typeface="맑은 고딕" panose="020B0503020000020004" pitchFamily="50" charset="-127"/>
              </a:rPr>
              <a:t> 학습과 추론을 안정적으로 수행할 수 있는 대용량 메모리 및 </a:t>
            </a:r>
            <a:r>
              <a:rPr lang="en-US" altLang="ko-KR" sz="1600" kern="0" dirty="0">
                <a:latin typeface="맑은 고딕" panose="020B0503020000020004" pitchFamily="50" charset="-127"/>
              </a:rPr>
              <a:t>GPU</a:t>
            </a:r>
            <a:r>
              <a:rPr lang="ko-KR" altLang="en-US" sz="1600" kern="0" dirty="0">
                <a:latin typeface="맑은 고딕" panose="020B0503020000020004" pitchFamily="50" charset="-127"/>
              </a:rPr>
              <a:t>를</a:t>
            </a:r>
            <a:r>
              <a:rPr lang="en-US" altLang="ko-KR" sz="1600" kern="0" dirty="0">
                <a:latin typeface="맑은 고딕" panose="020B0503020000020004" pitchFamily="50" charset="-127"/>
              </a:rPr>
              <a:t> </a:t>
            </a:r>
            <a:r>
              <a:rPr lang="ko-KR" altLang="en-US" sz="1600" kern="0" dirty="0">
                <a:latin typeface="맑은 고딕" panose="020B0503020000020004" pitchFamily="50" charset="-127"/>
              </a:rPr>
              <a:t>포함하여 하드웨어 환경을 구성 </a:t>
            </a:r>
            <a:endParaRPr lang="en-US" altLang="ko-KR" sz="1600" kern="0" dirty="0">
              <a:latin typeface="맑은 고딕" panose="020B0503020000020004" pitchFamily="50" charset="-127"/>
            </a:endParaRPr>
          </a:p>
          <a:p>
            <a:pPr marL="538163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kern="0" dirty="0">
                <a:latin typeface="맑은 고딕" panose="020B0503020000020004" pitchFamily="50" charset="-127"/>
              </a:rPr>
              <a:t>소프트웨어는 </a:t>
            </a:r>
            <a:r>
              <a:rPr lang="en-US" altLang="ko-KR" sz="1600" kern="0" dirty="0">
                <a:latin typeface="맑은 고딕" panose="020B0503020000020004" pitchFamily="50" charset="-127"/>
              </a:rPr>
              <a:t>Python </a:t>
            </a:r>
            <a:r>
              <a:rPr lang="ko-KR" altLang="en-US" sz="1600" kern="0" dirty="0">
                <a:latin typeface="맑은 고딕" panose="020B0503020000020004" pitchFamily="50" charset="-127"/>
              </a:rPr>
              <a:t>기반의 오픈소스 딥러닝 프레임워크를 활용하여 진행</a:t>
            </a:r>
            <a:endParaRPr lang="en-US" altLang="ko-KR" sz="16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065786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E57EFD-C856-1D65-380F-B8C8E24622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8F8F93F-034D-10B4-B553-6492ADA2036F}"/>
              </a:ext>
            </a:extLst>
          </p:cNvPr>
          <p:cNvSpPr txBox="1"/>
          <p:nvPr/>
        </p:nvSpPr>
        <p:spPr>
          <a:xfrm>
            <a:off x="1304365" y="599583"/>
            <a:ext cx="79702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Ⅳ. </a:t>
            </a:r>
            <a:r>
              <a:rPr lang="ko-KR" altLang="en-US" sz="28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딥러닝 모델 구현 및 학습</a:t>
            </a:r>
            <a:endParaRPr lang="ko-KR" altLang="en-US" sz="2000" i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0DDCA1AD-FF21-38F9-BEF6-63316676E90D}"/>
              </a:ext>
            </a:extLst>
          </p:cNvPr>
          <p:cNvGrpSpPr/>
          <p:nvPr/>
        </p:nvGrpSpPr>
        <p:grpSpPr>
          <a:xfrm>
            <a:off x="430306" y="1408458"/>
            <a:ext cx="6327333" cy="381458"/>
            <a:chOff x="430306" y="1408458"/>
            <a:chExt cx="6327333" cy="381458"/>
          </a:xfrm>
        </p:grpSpPr>
        <p:sp>
          <p:nvSpPr>
            <p:cNvPr id="23" name="TextBox 36">
              <a:extLst>
                <a:ext uri="{FF2B5EF4-FFF2-40B4-BE49-F238E27FC236}">
                  <a16:creationId xmlns:a16="http://schemas.microsoft.com/office/drawing/2014/main" id="{8FCF8EDF-E026-664B-AE54-3DD998CA0440}"/>
                </a:ext>
              </a:extLst>
            </p:cNvPr>
            <p:cNvSpPr txBox="1"/>
            <p:nvPr/>
          </p:nvSpPr>
          <p:spPr>
            <a:xfrm>
              <a:off x="1304365" y="1443791"/>
              <a:ext cx="5453274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1pPr>
              <a:lvl2pPr marL="494297" indent="3457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2pPr>
              <a:lvl3pPr marL="990323" indent="5185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3pPr>
              <a:lvl4pPr marL="1486348" indent="6913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4pPr>
              <a:lvl5pPr marL="1980645" indent="1037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5pPr>
              <a:lvl6pPr marL="2488768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6pPr>
              <a:lvl7pPr marL="2986522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7pPr>
              <a:lvl8pPr marL="3484275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8pPr>
              <a:lvl9pPr marL="3982029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실험</a:t>
              </a:r>
              <a:r>
                <a:rPr lang="en-US" altLang="ko-KR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환경</a:t>
              </a: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0C773D76-1DE5-B2E0-8473-D74715AFF4E7}"/>
                </a:ext>
              </a:extLst>
            </p:cNvPr>
            <p:cNvGrpSpPr/>
            <p:nvPr/>
          </p:nvGrpSpPr>
          <p:grpSpPr>
            <a:xfrm>
              <a:off x="430306" y="1408458"/>
              <a:ext cx="729983" cy="381458"/>
              <a:chOff x="6228680" y="6884181"/>
              <a:chExt cx="667988" cy="249385"/>
            </a:xfrm>
          </p:grpSpPr>
          <p:sp>
            <p:nvSpPr>
              <p:cNvPr id="25" name="사각형: 둥근 위쪽 모서리 24">
                <a:extLst>
                  <a:ext uri="{FF2B5EF4-FFF2-40B4-BE49-F238E27FC236}">
                    <a16:creationId xmlns:a16="http://schemas.microsoft.com/office/drawing/2014/main" id="{58C81E94-9450-FF12-2F7B-25773F19F859}"/>
                  </a:ext>
                </a:extLst>
              </p:cNvPr>
              <p:cNvSpPr/>
              <p:nvPr/>
            </p:nvSpPr>
            <p:spPr>
              <a:xfrm rot="5400000">
                <a:off x="6437981" y="6674880"/>
                <a:ext cx="249385" cy="66798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22000">
                    <a:schemeClr val="tx1">
                      <a:alpha val="50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5400000" scaled="1"/>
              </a:gradFill>
              <a:ln w="12700">
                <a:gradFill>
                  <a:gsLst>
                    <a:gs pos="9000">
                      <a:schemeClr val="bg1"/>
                    </a:gs>
                    <a:gs pos="92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latinLnBrk="1"/>
                <a:endParaRPr lang="ko-KR" altLang="en-US" b="1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2CD516C-6813-C9FB-9175-60E6FBD33221}"/>
                  </a:ext>
                </a:extLst>
              </p:cNvPr>
              <p:cNvSpPr txBox="1"/>
              <p:nvPr/>
            </p:nvSpPr>
            <p:spPr>
              <a:xfrm>
                <a:off x="6528557" y="6904142"/>
                <a:ext cx="264927" cy="181093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 fontAlgn="base" latinLnBrk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ko-KR" b="1" spc="-80" dirty="0">
                    <a:ln w="1270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2.</a:t>
                </a:r>
                <a:endParaRPr kumimoji="1" lang="ko-KR" altLang="en-US" b="1" spc="-80" dirty="0">
                  <a:ln w="127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54930280-7AD3-86E6-233C-BBC9C1159C06}"/>
              </a:ext>
            </a:extLst>
          </p:cNvPr>
          <p:cNvSpPr txBox="1"/>
          <p:nvPr/>
        </p:nvSpPr>
        <p:spPr>
          <a:xfrm>
            <a:off x="10134769" y="7077075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E2886697-6AD6-4FDA-9E51-14A767932366}" type="slidenum">
              <a:rPr lang="ko-KR" altLang="en-US" sz="1200" smtClean="0"/>
              <a:t>24</a:t>
            </a:fld>
            <a:endParaRPr lang="ko-KR" altLang="en-US" sz="12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F54F9A-0845-1903-F735-52D097A448CC}"/>
              </a:ext>
            </a:extLst>
          </p:cNvPr>
          <p:cNvSpPr txBox="1"/>
          <p:nvPr/>
        </p:nvSpPr>
        <p:spPr>
          <a:xfrm>
            <a:off x="915062" y="1810989"/>
            <a:ext cx="9366362" cy="4710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+mn-ea"/>
              </a:rPr>
              <a:t>2) </a:t>
            </a:r>
            <a:r>
              <a:rPr lang="ko-KR" altLang="en-US" sz="1600" dirty="0">
                <a:latin typeface="+mn-ea"/>
              </a:rPr>
              <a:t>실험 절차</a:t>
            </a:r>
            <a:endParaRPr lang="en-US" altLang="ko-KR" sz="1600" dirty="0">
              <a:latin typeface="+mn-ea"/>
            </a:endParaRPr>
          </a:p>
          <a:p>
            <a:pPr marL="538163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kern="0" dirty="0">
                <a:latin typeface="맑은 고딕" panose="020B0503020000020004" pitchFamily="50" charset="-127"/>
              </a:rPr>
              <a:t>1</a:t>
            </a:r>
            <a:r>
              <a:rPr lang="ko-KR" altLang="en-US" sz="1600" kern="0" dirty="0">
                <a:latin typeface="맑은 고딕" panose="020B0503020000020004" pitchFamily="50" charset="-127"/>
              </a:rPr>
              <a:t>차 실험과 </a:t>
            </a:r>
            <a:r>
              <a:rPr lang="en-US" altLang="ko-KR" sz="1600" kern="0" dirty="0">
                <a:latin typeface="맑은 고딕" panose="020B0503020000020004" pitchFamily="50" charset="-127"/>
              </a:rPr>
              <a:t>2</a:t>
            </a:r>
            <a:r>
              <a:rPr lang="ko-KR" altLang="en-US" sz="1600" kern="0" dirty="0">
                <a:latin typeface="맑은 고딕" panose="020B0503020000020004" pitchFamily="50" charset="-127"/>
              </a:rPr>
              <a:t>차 실험으로 나누어 단계적으로 수행</a:t>
            </a:r>
            <a:r>
              <a:rPr lang="en-US" altLang="ko-KR" sz="1600" kern="0" dirty="0">
                <a:latin typeface="맑은 고딕" panose="020B0503020000020004" pitchFamily="50" charset="-127"/>
              </a:rPr>
              <a:t>, </a:t>
            </a:r>
            <a:r>
              <a:rPr lang="ko-KR" altLang="en-US" sz="1600" kern="0" dirty="0">
                <a:latin typeface="맑은 고딕" panose="020B0503020000020004" pitchFamily="50" charset="-127"/>
              </a:rPr>
              <a:t>각 실험의 목적과 적용 모델은 다음과 같음</a:t>
            </a:r>
            <a:endParaRPr lang="en-US" altLang="ko-KR" sz="1600" kern="0" dirty="0">
              <a:latin typeface="맑은 고딕" panose="020B0503020000020004" pitchFamily="50" charset="-127"/>
            </a:endParaRPr>
          </a:p>
          <a:p>
            <a:pPr marL="538163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ko-KR" sz="1400" kern="0" dirty="0">
              <a:latin typeface="맑은 고딕" panose="020B0503020000020004" pitchFamily="50" charset="-127"/>
            </a:endParaRPr>
          </a:p>
          <a:p>
            <a:pPr marL="538163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ko-KR" sz="1400" kern="0" dirty="0">
              <a:latin typeface="맑은 고딕" panose="020B0503020000020004" pitchFamily="50" charset="-127"/>
            </a:endParaRPr>
          </a:p>
          <a:p>
            <a:pPr marL="538163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ko-KR" sz="1400" kern="0" dirty="0">
              <a:latin typeface="맑은 고딕" panose="020B0503020000020004" pitchFamily="50" charset="-127"/>
            </a:endParaRPr>
          </a:p>
          <a:p>
            <a:pPr marL="252413" lvl="1">
              <a:lnSpc>
                <a:spcPct val="150000"/>
              </a:lnSpc>
            </a:pPr>
            <a:endParaRPr lang="en-US" altLang="ko-KR" sz="1400" kern="0" dirty="0">
              <a:latin typeface="맑은 고딕" panose="020B0503020000020004" pitchFamily="50" charset="-127"/>
            </a:endParaRPr>
          </a:p>
          <a:p>
            <a:pPr marL="252413" lvl="1">
              <a:lnSpc>
                <a:spcPct val="150000"/>
              </a:lnSpc>
            </a:pPr>
            <a:endParaRPr lang="en-US" altLang="ko-KR" sz="1400" kern="0" dirty="0">
              <a:latin typeface="맑은 고딕" panose="020B0503020000020004" pitchFamily="50" charset="-127"/>
            </a:endParaRPr>
          </a:p>
          <a:p>
            <a:pPr marL="252413" lvl="1">
              <a:lnSpc>
                <a:spcPct val="150000"/>
              </a:lnSpc>
            </a:pPr>
            <a:endParaRPr lang="en-US" altLang="ko-KR" sz="1400" kern="0" dirty="0">
              <a:latin typeface="맑은 고딕" panose="020B0503020000020004" pitchFamily="50" charset="-127"/>
            </a:endParaRPr>
          </a:p>
          <a:p>
            <a:pPr marL="252413" lvl="1">
              <a:lnSpc>
                <a:spcPct val="150000"/>
              </a:lnSpc>
            </a:pPr>
            <a:endParaRPr lang="en-US" altLang="ko-KR" sz="1400" kern="0" dirty="0">
              <a:latin typeface="맑은 고딕" panose="020B0503020000020004" pitchFamily="50" charset="-127"/>
            </a:endParaRPr>
          </a:p>
          <a:p>
            <a:pPr marL="252413" lvl="1">
              <a:lnSpc>
                <a:spcPct val="150000"/>
              </a:lnSpc>
            </a:pPr>
            <a:endParaRPr lang="en-US" altLang="ko-KR" sz="1400" kern="0" dirty="0">
              <a:latin typeface="맑은 고딕" panose="020B0503020000020004" pitchFamily="50" charset="-127"/>
            </a:endParaRPr>
          </a:p>
          <a:p>
            <a:pPr marL="252413" lvl="1">
              <a:lnSpc>
                <a:spcPct val="150000"/>
              </a:lnSpc>
            </a:pPr>
            <a:endParaRPr lang="en-US" altLang="ko-KR" sz="1400" kern="0" dirty="0">
              <a:latin typeface="맑은 고딕" panose="020B0503020000020004" pitchFamily="50" charset="-127"/>
            </a:endParaRPr>
          </a:p>
          <a:p>
            <a:pPr marL="252413" lvl="1">
              <a:lnSpc>
                <a:spcPct val="150000"/>
              </a:lnSpc>
            </a:pPr>
            <a:endParaRPr lang="en-US" altLang="ko-KR" sz="1400" kern="0" dirty="0">
              <a:latin typeface="맑은 고딕" panose="020B0503020000020004" pitchFamily="50" charset="-127"/>
            </a:endParaRPr>
          </a:p>
          <a:p>
            <a:pPr marL="538163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500" kern="0" dirty="0">
                <a:latin typeface="맑은 고딕" panose="020B0503020000020004" pitchFamily="50" charset="-127"/>
              </a:rPr>
              <a:t>1</a:t>
            </a:r>
            <a:r>
              <a:rPr lang="ko-KR" altLang="en-US" sz="1500" kern="0" dirty="0">
                <a:latin typeface="맑은 고딕" panose="020B0503020000020004" pitchFamily="50" charset="-127"/>
              </a:rPr>
              <a:t>차 실험에서 </a:t>
            </a:r>
            <a:r>
              <a:rPr lang="en-US" altLang="ko-KR" sz="1500" kern="0" dirty="0">
                <a:latin typeface="맑은 고딕" panose="020B0503020000020004" pitchFamily="50" charset="-127"/>
              </a:rPr>
              <a:t>YOLOv11</a:t>
            </a:r>
            <a:r>
              <a:rPr lang="ko-KR" altLang="en-US" sz="1500" kern="0" dirty="0">
                <a:latin typeface="맑은 고딕" panose="020B0503020000020004" pitchFamily="50" charset="-127"/>
              </a:rPr>
              <a:t>의 다섯 가지 버전</a:t>
            </a:r>
            <a:r>
              <a:rPr lang="en-US" altLang="ko-KR" sz="1500" kern="0" dirty="0">
                <a:latin typeface="맑은 고딕" panose="020B0503020000020004" pitchFamily="50" charset="-127"/>
              </a:rPr>
              <a:t>(N, S, M, L, X)</a:t>
            </a:r>
            <a:r>
              <a:rPr lang="ko-KR" altLang="en-US" sz="1500" kern="0" dirty="0">
                <a:latin typeface="맑은 고딕" panose="020B0503020000020004" pitchFamily="50" charset="-127"/>
              </a:rPr>
              <a:t>을 대상으로 성능을 비교함</a:t>
            </a:r>
            <a:endParaRPr lang="en-US" altLang="ko-KR" sz="1500" kern="0" dirty="0">
              <a:latin typeface="맑은 고딕" panose="020B0503020000020004" pitchFamily="50" charset="-127"/>
            </a:endParaRPr>
          </a:p>
          <a:p>
            <a:pPr marL="538163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500" kern="0" dirty="0">
                <a:latin typeface="맑은 고딕" panose="020B0503020000020004" pitchFamily="50" charset="-127"/>
              </a:rPr>
              <a:t>2</a:t>
            </a:r>
            <a:r>
              <a:rPr lang="ko-KR" altLang="en-US" sz="1500" kern="0" dirty="0">
                <a:latin typeface="맑은 고딕" panose="020B0503020000020004" pitchFamily="50" charset="-127"/>
              </a:rPr>
              <a:t>차 실험은 </a:t>
            </a:r>
            <a:r>
              <a:rPr lang="en-US" altLang="ko-KR" sz="1500" kern="0" dirty="0">
                <a:latin typeface="맑은 고딕" panose="020B0503020000020004" pitchFamily="50" charset="-127"/>
              </a:rPr>
              <a:t>1</a:t>
            </a:r>
            <a:r>
              <a:rPr lang="ko-KR" altLang="en-US" sz="1500" kern="0" dirty="0">
                <a:latin typeface="맑은 고딕" panose="020B0503020000020004" pitchFamily="50" charset="-127"/>
              </a:rPr>
              <a:t>차 실험에서 가장 우수한 성능을 보인 모델</a:t>
            </a:r>
            <a:r>
              <a:rPr lang="en-US" altLang="ko-KR" sz="1500" kern="0" dirty="0">
                <a:latin typeface="맑은 고딕" panose="020B0503020000020004" pitchFamily="50" charset="-127"/>
              </a:rPr>
              <a:t>(YOLOv11-N)</a:t>
            </a:r>
            <a:r>
              <a:rPr lang="ko-KR" altLang="en-US" sz="1500" kern="0" dirty="0">
                <a:latin typeface="맑은 고딕" panose="020B0503020000020004" pitchFamily="50" charset="-127"/>
              </a:rPr>
              <a:t>과 </a:t>
            </a:r>
            <a:r>
              <a:rPr lang="en-US" altLang="ko-KR" sz="1500" kern="0" dirty="0">
                <a:latin typeface="맑은 고딕" panose="020B0503020000020004" pitchFamily="50" charset="-127"/>
              </a:rPr>
              <a:t>RT-DETR </a:t>
            </a:r>
            <a:r>
              <a:rPr lang="ko-KR" altLang="en-US" sz="1500" kern="0" dirty="0">
                <a:latin typeface="맑은 고딕" panose="020B0503020000020004" pitchFamily="50" charset="-127"/>
              </a:rPr>
              <a:t>간의 성능 비교함</a:t>
            </a:r>
            <a:endParaRPr lang="en-US" altLang="ko-KR" sz="1500" kern="0" dirty="0">
              <a:latin typeface="맑은 고딕" panose="020B0503020000020004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53A6591-E95E-EB2F-66A8-4228F661DB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1328" y="2705885"/>
            <a:ext cx="8135423" cy="242170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4C3C64B-66B7-7F61-7CA4-A29D20B9192D}"/>
              </a:ext>
            </a:extLst>
          </p:cNvPr>
          <p:cNvSpPr txBox="1"/>
          <p:nvPr/>
        </p:nvSpPr>
        <p:spPr>
          <a:xfrm>
            <a:off x="3672126" y="5217793"/>
            <a:ext cx="38522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[1</a:t>
            </a:r>
            <a:r>
              <a:rPr lang="ko-KR" altLang="en-US" sz="1200" b="1" dirty="0"/>
              <a:t>차 실험과 </a:t>
            </a:r>
            <a:r>
              <a:rPr lang="en-US" altLang="ko-KR" sz="1200" b="1" dirty="0"/>
              <a:t>2</a:t>
            </a:r>
            <a:r>
              <a:rPr lang="ko-KR" altLang="en-US" sz="1200" b="1" dirty="0"/>
              <a:t>차 실험의 목적 및 적용 모델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16862411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45EB99-EB75-BFC9-5D5C-EA480E47A9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9CCE761-4AC8-4983-FD49-A387F9708615}"/>
              </a:ext>
            </a:extLst>
          </p:cNvPr>
          <p:cNvSpPr txBox="1"/>
          <p:nvPr/>
        </p:nvSpPr>
        <p:spPr>
          <a:xfrm>
            <a:off x="1304365" y="599583"/>
            <a:ext cx="79702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Ⅳ. </a:t>
            </a:r>
            <a:r>
              <a:rPr lang="ko-KR" altLang="en-US" sz="28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딥러닝 모델 구현 및 학습</a:t>
            </a:r>
            <a:endParaRPr lang="ko-KR" altLang="en-US" sz="2000" i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66FC14BC-C09B-7AC3-0CA5-A9D241F0A237}"/>
              </a:ext>
            </a:extLst>
          </p:cNvPr>
          <p:cNvGrpSpPr/>
          <p:nvPr/>
        </p:nvGrpSpPr>
        <p:grpSpPr>
          <a:xfrm>
            <a:off x="430306" y="1408458"/>
            <a:ext cx="6327333" cy="381458"/>
            <a:chOff x="430306" y="1408458"/>
            <a:chExt cx="6327333" cy="381458"/>
          </a:xfrm>
        </p:grpSpPr>
        <p:sp>
          <p:nvSpPr>
            <p:cNvPr id="23" name="TextBox 36">
              <a:extLst>
                <a:ext uri="{FF2B5EF4-FFF2-40B4-BE49-F238E27FC236}">
                  <a16:creationId xmlns:a16="http://schemas.microsoft.com/office/drawing/2014/main" id="{CD36C234-6B38-99B3-2D59-6454F85709D8}"/>
                </a:ext>
              </a:extLst>
            </p:cNvPr>
            <p:cNvSpPr txBox="1"/>
            <p:nvPr/>
          </p:nvSpPr>
          <p:spPr>
            <a:xfrm>
              <a:off x="1304365" y="1443791"/>
              <a:ext cx="5453274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1pPr>
              <a:lvl2pPr marL="494297" indent="3457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2pPr>
              <a:lvl3pPr marL="990323" indent="5185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3pPr>
              <a:lvl4pPr marL="1486348" indent="6913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4pPr>
              <a:lvl5pPr marL="1980645" indent="1037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5pPr>
              <a:lvl6pPr marL="2488768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6pPr>
              <a:lvl7pPr marL="2986522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7pPr>
              <a:lvl8pPr marL="3484275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8pPr>
              <a:lvl9pPr marL="3982029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딥러닝 기반 불량 검출 모델 구현 및 학습</a:t>
              </a: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7992EC29-2273-2741-BF55-A07519893F60}"/>
                </a:ext>
              </a:extLst>
            </p:cNvPr>
            <p:cNvGrpSpPr/>
            <p:nvPr/>
          </p:nvGrpSpPr>
          <p:grpSpPr>
            <a:xfrm>
              <a:off x="430306" y="1408458"/>
              <a:ext cx="729983" cy="381458"/>
              <a:chOff x="6228680" y="6884181"/>
              <a:chExt cx="667988" cy="249385"/>
            </a:xfrm>
          </p:grpSpPr>
          <p:sp>
            <p:nvSpPr>
              <p:cNvPr id="25" name="사각형: 둥근 위쪽 모서리 24">
                <a:extLst>
                  <a:ext uri="{FF2B5EF4-FFF2-40B4-BE49-F238E27FC236}">
                    <a16:creationId xmlns:a16="http://schemas.microsoft.com/office/drawing/2014/main" id="{1E788F6F-72FB-8EAE-54DF-1AE06EBB19B3}"/>
                  </a:ext>
                </a:extLst>
              </p:cNvPr>
              <p:cNvSpPr/>
              <p:nvPr/>
            </p:nvSpPr>
            <p:spPr>
              <a:xfrm rot="5400000">
                <a:off x="6437981" y="6674880"/>
                <a:ext cx="249385" cy="66798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22000">
                    <a:schemeClr val="tx1">
                      <a:alpha val="50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5400000" scaled="1"/>
              </a:gradFill>
              <a:ln w="12700">
                <a:gradFill>
                  <a:gsLst>
                    <a:gs pos="9000">
                      <a:schemeClr val="bg1"/>
                    </a:gs>
                    <a:gs pos="92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latinLnBrk="1"/>
                <a:endParaRPr lang="ko-KR" altLang="en-US" b="1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3BDA3B1-3C29-E4A4-CBAD-99DE2465B0EB}"/>
                  </a:ext>
                </a:extLst>
              </p:cNvPr>
              <p:cNvSpPr txBox="1"/>
              <p:nvPr/>
            </p:nvSpPr>
            <p:spPr>
              <a:xfrm>
                <a:off x="6528557" y="6904142"/>
                <a:ext cx="264927" cy="181093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 fontAlgn="base" latinLnBrk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ko-KR" b="1" spc="-80" dirty="0">
                    <a:ln w="1270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3.</a:t>
                </a:r>
                <a:endParaRPr kumimoji="1" lang="ko-KR" altLang="en-US" b="1" spc="-80" dirty="0">
                  <a:ln w="127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C8455E2C-A5A1-6290-F5EE-E717E6328A29}"/>
              </a:ext>
            </a:extLst>
          </p:cNvPr>
          <p:cNvSpPr txBox="1"/>
          <p:nvPr/>
        </p:nvSpPr>
        <p:spPr>
          <a:xfrm>
            <a:off x="10134769" y="7077075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E2886697-6AD6-4FDA-9E51-14A767932366}" type="slidenum">
              <a:rPr lang="ko-KR" altLang="en-US" sz="1200" smtClean="0"/>
              <a:t>25</a:t>
            </a:fld>
            <a:endParaRPr lang="ko-KR" altLang="en-US" sz="12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1AC7090-3835-BD60-7BB5-72D1287AFFA9}"/>
              </a:ext>
            </a:extLst>
          </p:cNvPr>
          <p:cNvSpPr txBox="1"/>
          <p:nvPr/>
        </p:nvSpPr>
        <p:spPr>
          <a:xfrm>
            <a:off x="758014" y="1820449"/>
            <a:ext cx="9366362" cy="18913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+mn-ea"/>
              </a:rPr>
              <a:t>1)</a:t>
            </a:r>
            <a:r>
              <a:rPr lang="ko-KR" altLang="en-US" sz="1600" dirty="0">
                <a:latin typeface="+mn-ea"/>
              </a:rPr>
              <a:t> </a:t>
            </a:r>
            <a:r>
              <a:rPr lang="en-US" altLang="ko-KR" sz="1600" dirty="0">
                <a:latin typeface="+mn-ea"/>
              </a:rPr>
              <a:t>1</a:t>
            </a:r>
            <a:r>
              <a:rPr lang="ko-KR" altLang="en-US" sz="1600" dirty="0">
                <a:latin typeface="+mn-ea"/>
              </a:rPr>
              <a:t>차 실험 </a:t>
            </a:r>
            <a:r>
              <a:rPr lang="en-US" altLang="ko-KR" sz="1600" dirty="0">
                <a:latin typeface="+mn-ea"/>
              </a:rPr>
              <a:t>- YOLOv11 </a:t>
            </a:r>
            <a:r>
              <a:rPr lang="ko-KR" altLang="en-US" sz="1600" dirty="0">
                <a:latin typeface="+mn-ea"/>
              </a:rPr>
              <a:t>다중 버전 비교 </a:t>
            </a:r>
            <a:r>
              <a:rPr lang="en-US" altLang="ko-KR" sz="1600" dirty="0">
                <a:latin typeface="+mn-ea"/>
              </a:rPr>
              <a:t>(</a:t>
            </a:r>
            <a:r>
              <a:rPr lang="en-US" altLang="ko-KR" sz="1600" kern="0" dirty="0">
                <a:latin typeface="맑은 고딕" panose="020B0503020000020004" pitchFamily="50" charset="-127"/>
              </a:rPr>
              <a:t>YOLOv11-N, S, M, L, X)</a:t>
            </a:r>
            <a:endParaRPr lang="en-US" altLang="ko-KR" sz="160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600" kern="0" dirty="0">
                <a:latin typeface="+mn-ea"/>
              </a:rPr>
              <a:t>동일한 학습 조건에서 비교하며</a:t>
            </a:r>
            <a:r>
              <a:rPr lang="en-US" altLang="ko-KR" sz="1600" kern="0" dirty="0">
                <a:latin typeface="+mn-ea"/>
              </a:rPr>
              <a:t>, </a:t>
            </a:r>
            <a:r>
              <a:rPr lang="ko-KR" altLang="en-US" sz="1600" kern="0" dirty="0">
                <a:latin typeface="+mn-ea"/>
              </a:rPr>
              <a:t>사용된 </a:t>
            </a:r>
            <a:r>
              <a:rPr lang="ko-KR" altLang="en-US" sz="1600" kern="0" dirty="0" err="1">
                <a:latin typeface="+mn-ea"/>
              </a:rPr>
              <a:t>하이퍼파라미터는</a:t>
            </a:r>
            <a:r>
              <a:rPr lang="ko-KR" altLang="en-US" sz="1600" kern="0" dirty="0">
                <a:latin typeface="+mn-ea"/>
              </a:rPr>
              <a:t> </a:t>
            </a:r>
            <a:r>
              <a:rPr lang="ko-KR" altLang="en-US" sz="1600" kern="0" dirty="0" err="1">
                <a:latin typeface="+mn-ea"/>
              </a:rPr>
              <a:t>아래과</a:t>
            </a:r>
            <a:r>
              <a:rPr lang="ko-KR" altLang="en-US" sz="1600" kern="0" dirty="0">
                <a:latin typeface="+mn-ea"/>
              </a:rPr>
              <a:t> 같음</a:t>
            </a:r>
            <a:endParaRPr lang="en-US" altLang="ko-KR" sz="1600" kern="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600" kern="0" dirty="0">
                <a:latin typeface="+mn-ea"/>
              </a:rPr>
              <a:t>최종 성능 비교는 테스트 데이터에 대한 혼동 행렬</a:t>
            </a:r>
            <a:r>
              <a:rPr lang="en-US" altLang="ko-KR" sz="1600" kern="0" dirty="0">
                <a:latin typeface="+mn-ea"/>
              </a:rPr>
              <a:t>(Confusion Matrix)</a:t>
            </a:r>
            <a:r>
              <a:rPr lang="ko-KR" altLang="en-US" sz="1600" kern="0" dirty="0">
                <a:latin typeface="+mn-ea"/>
              </a:rPr>
              <a:t> 기반</a:t>
            </a:r>
            <a:r>
              <a:rPr lang="en-US" altLang="ko-KR" sz="1600" kern="0" dirty="0">
                <a:latin typeface="+mn-ea"/>
              </a:rPr>
              <a:t>,</a:t>
            </a:r>
            <a:r>
              <a:rPr lang="ko-KR" altLang="en-US" sz="1600" kern="0" dirty="0">
                <a:latin typeface="+mn-ea"/>
              </a:rPr>
              <a:t> 실제 검출 개수의 총합이 가장 높은 모델을 기준으로 선정</a:t>
            </a:r>
            <a:endParaRPr lang="en-US" altLang="ko-KR" sz="1600" kern="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600" kern="0" dirty="0">
                <a:latin typeface="+mn-ea"/>
              </a:rPr>
              <a:t>실험 결과</a:t>
            </a:r>
            <a:r>
              <a:rPr lang="en-US" altLang="ko-KR" sz="1600" kern="0" dirty="0">
                <a:latin typeface="+mn-ea"/>
              </a:rPr>
              <a:t>, YOLOv11-N</a:t>
            </a:r>
            <a:r>
              <a:rPr lang="ko-KR" altLang="en-US" sz="1600" kern="0" dirty="0">
                <a:latin typeface="+mn-ea"/>
              </a:rPr>
              <a:t>이 가장 높은 전체 탐지 건수를 기록</a:t>
            </a:r>
            <a:endParaRPr lang="en-US" altLang="ko-KR" sz="1600" kern="0" dirty="0">
              <a:latin typeface="+mn-ea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E8AA3BC-019C-6DE2-D93D-6E3198E683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2357" y="3711801"/>
            <a:ext cx="5962412" cy="294925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BB87856-A0FD-F1DB-E4DB-DE81C144DE17}"/>
              </a:ext>
            </a:extLst>
          </p:cNvPr>
          <p:cNvSpPr txBox="1"/>
          <p:nvPr/>
        </p:nvSpPr>
        <p:spPr>
          <a:xfrm>
            <a:off x="3357446" y="6661051"/>
            <a:ext cx="38522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 err="1"/>
              <a:t>하이퍼파라미터</a:t>
            </a:r>
            <a:r>
              <a:rPr lang="ko-KR" altLang="en-US" sz="1200" b="1" dirty="0"/>
              <a:t> 설정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32788582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228988-873A-5458-4B11-82C80B3B7F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B7415AC-65FA-4C5D-0443-D31F56AE41CD}"/>
              </a:ext>
            </a:extLst>
          </p:cNvPr>
          <p:cNvSpPr txBox="1"/>
          <p:nvPr/>
        </p:nvSpPr>
        <p:spPr>
          <a:xfrm>
            <a:off x="1304365" y="599583"/>
            <a:ext cx="79702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Ⅳ. </a:t>
            </a:r>
            <a:r>
              <a:rPr lang="ko-KR" altLang="en-US" sz="28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딥러닝 모델 구현 및 학습</a:t>
            </a:r>
            <a:endParaRPr lang="ko-KR" altLang="en-US" sz="2000" i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67EA7C8B-B67D-A926-901B-0B7015217B4C}"/>
              </a:ext>
            </a:extLst>
          </p:cNvPr>
          <p:cNvGrpSpPr/>
          <p:nvPr/>
        </p:nvGrpSpPr>
        <p:grpSpPr>
          <a:xfrm>
            <a:off x="430306" y="1408458"/>
            <a:ext cx="6327333" cy="381458"/>
            <a:chOff x="430306" y="1408458"/>
            <a:chExt cx="6327333" cy="381458"/>
          </a:xfrm>
        </p:grpSpPr>
        <p:sp>
          <p:nvSpPr>
            <p:cNvPr id="23" name="TextBox 36">
              <a:extLst>
                <a:ext uri="{FF2B5EF4-FFF2-40B4-BE49-F238E27FC236}">
                  <a16:creationId xmlns:a16="http://schemas.microsoft.com/office/drawing/2014/main" id="{B54FE2A2-E419-F8C7-42B5-FBE067E8053E}"/>
                </a:ext>
              </a:extLst>
            </p:cNvPr>
            <p:cNvSpPr txBox="1"/>
            <p:nvPr/>
          </p:nvSpPr>
          <p:spPr>
            <a:xfrm>
              <a:off x="1304365" y="1443791"/>
              <a:ext cx="5453274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1pPr>
              <a:lvl2pPr marL="494297" indent="3457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2pPr>
              <a:lvl3pPr marL="990323" indent="5185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3pPr>
              <a:lvl4pPr marL="1486348" indent="6913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4pPr>
              <a:lvl5pPr marL="1980645" indent="1037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5pPr>
              <a:lvl6pPr marL="2488768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6pPr>
              <a:lvl7pPr marL="2986522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7pPr>
              <a:lvl8pPr marL="3484275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8pPr>
              <a:lvl9pPr marL="3982029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딥러닝 기반 불량 검출 모델 구현 및 학습</a:t>
              </a: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0A4E56F3-B344-06F6-E203-5BEC56E1C1DB}"/>
                </a:ext>
              </a:extLst>
            </p:cNvPr>
            <p:cNvGrpSpPr/>
            <p:nvPr/>
          </p:nvGrpSpPr>
          <p:grpSpPr>
            <a:xfrm>
              <a:off x="430306" y="1408458"/>
              <a:ext cx="729983" cy="381458"/>
              <a:chOff x="6228680" y="6884181"/>
              <a:chExt cx="667988" cy="249385"/>
            </a:xfrm>
          </p:grpSpPr>
          <p:sp>
            <p:nvSpPr>
              <p:cNvPr id="25" name="사각형: 둥근 위쪽 모서리 24">
                <a:extLst>
                  <a:ext uri="{FF2B5EF4-FFF2-40B4-BE49-F238E27FC236}">
                    <a16:creationId xmlns:a16="http://schemas.microsoft.com/office/drawing/2014/main" id="{B27D0C4D-D5A9-C830-0BFE-80DCF8A78CE8}"/>
                  </a:ext>
                </a:extLst>
              </p:cNvPr>
              <p:cNvSpPr/>
              <p:nvPr/>
            </p:nvSpPr>
            <p:spPr>
              <a:xfrm rot="5400000">
                <a:off x="6437981" y="6674880"/>
                <a:ext cx="249385" cy="66798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22000">
                    <a:schemeClr val="tx1">
                      <a:alpha val="50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5400000" scaled="1"/>
              </a:gradFill>
              <a:ln w="12700">
                <a:gradFill>
                  <a:gsLst>
                    <a:gs pos="9000">
                      <a:schemeClr val="bg1"/>
                    </a:gs>
                    <a:gs pos="92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latinLnBrk="1"/>
                <a:endParaRPr lang="ko-KR" altLang="en-US" b="1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D920517-8DA5-4980-D243-FC93086468DA}"/>
                  </a:ext>
                </a:extLst>
              </p:cNvPr>
              <p:cNvSpPr txBox="1"/>
              <p:nvPr/>
            </p:nvSpPr>
            <p:spPr>
              <a:xfrm>
                <a:off x="6528557" y="6904142"/>
                <a:ext cx="264927" cy="181093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 fontAlgn="base" latinLnBrk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ko-KR" b="1" spc="-80" dirty="0">
                    <a:ln w="1270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3.</a:t>
                </a:r>
                <a:endParaRPr kumimoji="1" lang="ko-KR" altLang="en-US" b="1" spc="-80" dirty="0">
                  <a:ln w="127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A798E6C-04F4-20D9-6D45-B2D15894CD8C}"/>
              </a:ext>
            </a:extLst>
          </p:cNvPr>
          <p:cNvSpPr txBox="1"/>
          <p:nvPr/>
        </p:nvSpPr>
        <p:spPr>
          <a:xfrm>
            <a:off x="10134769" y="7077075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E2886697-6AD6-4FDA-9E51-14A767932366}" type="slidenum">
              <a:rPr lang="ko-KR" altLang="en-US" sz="1200" smtClean="0"/>
              <a:t>26</a:t>
            </a:fld>
            <a:endParaRPr lang="ko-KR" altLang="en-US" sz="12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2CB6BB-07D4-D375-411A-94CB836AD600}"/>
              </a:ext>
            </a:extLst>
          </p:cNvPr>
          <p:cNvSpPr txBox="1"/>
          <p:nvPr/>
        </p:nvSpPr>
        <p:spPr>
          <a:xfrm>
            <a:off x="758014" y="1820449"/>
            <a:ext cx="9366362" cy="54230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+mn-ea"/>
              </a:rPr>
              <a:t>2)</a:t>
            </a:r>
            <a:r>
              <a:rPr lang="ko-KR" altLang="en-US" sz="1600" dirty="0">
                <a:latin typeface="+mn-ea"/>
              </a:rPr>
              <a:t> </a:t>
            </a:r>
            <a:r>
              <a:rPr lang="en-US" altLang="ko-KR" sz="1600" dirty="0">
                <a:latin typeface="+mn-ea"/>
              </a:rPr>
              <a:t>2</a:t>
            </a:r>
            <a:r>
              <a:rPr lang="ko-KR" altLang="en-US" sz="1600" dirty="0">
                <a:latin typeface="+mn-ea"/>
              </a:rPr>
              <a:t>차 실험 </a:t>
            </a:r>
            <a:r>
              <a:rPr lang="en-US" altLang="ko-KR" sz="1600" kern="0" dirty="0">
                <a:latin typeface="+mn-ea"/>
              </a:rPr>
              <a:t>- YOLOv11-N vs. RT-DETR </a:t>
            </a:r>
            <a:r>
              <a:rPr lang="ko-KR" altLang="en-US" sz="1600" kern="0" dirty="0">
                <a:latin typeface="+mn-ea"/>
              </a:rPr>
              <a:t>비교</a:t>
            </a:r>
            <a:endParaRPr lang="en-US" altLang="ko-KR" sz="160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600" kern="0" dirty="0">
                <a:latin typeface="+mn-ea"/>
              </a:rPr>
              <a:t>1</a:t>
            </a:r>
            <a:r>
              <a:rPr lang="ko-KR" altLang="en-US" sz="1600" kern="0" dirty="0">
                <a:latin typeface="+mn-ea"/>
              </a:rPr>
              <a:t>차 실험에서 가장 우수한 성능을 보인 </a:t>
            </a:r>
            <a:r>
              <a:rPr lang="en-US" altLang="ko-KR" sz="1600" kern="0" dirty="0">
                <a:latin typeface="+mn-ea"/>
              </a:rPr>
              <a:t>YOLOv11-N</a:t>
            </a:r>
            <a:r>
              <a:rPr lang="ko-KR" altLang="en-US" sz="1600" kern="0" dirty="0">
                <a:latin typeface="+mn-ea"/>
              </a:rPr>
              <a:t>과</a:t>
            </a:r>
            <a:r>
              <a:rPr lang="en-US" altLang="ko-KR" sz="1600" kern="0" dirty="0">
                <a:latin typeface="+mn-ea"/>
              </a:rPr>
              <a:t>, RT-DETR </a:t>
            </a:r>
            <a:r>
              <a:rPr lang="ko-KR" altLang="en-US" sz="1600" kern="0" dirty="0">
                <a:latin typeface="+mn-ea"/>
              </a:rPr>
              <a:t>간의 성능 비교</a:t>
            </a:r>
            <a:endParaRPr lang="en-US" altLang="ko-KR" sz="1600" kern="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600" kern="0" dirty="0">
                <a:latin typeface="+mn-ea"/>
              </a:rPr>
              <a:t>YOLOv11-N</a:t>
            </a:r>
            <a:r>
              <a:rPr lang="ko-KR" altLang="en-US" sz="1600" kern="0" dirty="0">
                <a:latin typeface="+mn-ea"/>
              </a:rPr>
              <a:t>의</a:t>
            </a:r>
            <a:r>
              <a:rPr lang="en-US" altLang="ko-KR" sz="1600" kern="0" dirty="0">
                <a:latin typeface="+mn-ea"/>
              </a:rPr>
              <a:t> </a:t>
            </a:r>
            <a:r>
              <a:rPr lang="ko-KR" altLang="en-US" sz="1600" kern="0" dirty="0">
                <a:latin typeface="+mn-ea"/>
              </a:rPr>
              <a:t>성능 향상을 위해 데이터 증강</a:t>
            </a:r>
            <a:r>
              <a:rPr lang="en-US" altLang="ko-KR" sz="1600" kern="0" dirty="0">
                <a:latin typeface="+mn-ea"/>
              </a:rPr>
              <a:t>(Data Augmentation) </a:t>
            </a:r>
            <a:r>
              <a:rPr lang="ko-KR" altLang="en-US" sz="1600" kern="0" dirty="0">
                <a:latin typeface="+mn-ea"/>
              </a:rPr>
              <a:t>관련 </a:t>
            </a:r>
            <a:r>
              <a:rPr lang="ko-KR" altLang="en-US" sz="1600" kern="0" dirty="0" err="1">
                <a:latin typeface="+mn-ea"/>
              </a:rPr>
              <a:t>하이퍼파라미터</a:t>
            </a:r>
            <a:r>
              <a:rPr lang="ko-KR" altLang="en-US" sz="1600" kern="0" dirty="0">
                <a:latin typeface="+mn-ea"/>
              </a:rPr>
              <a:t> 중 아래의 세 가지 파라미터를 조정</a:t>
            </a:r>
            <a:endParaRPr lang="en-US" altLang="ko-KR" sz="1600" kern="0" dirty="0">
              <a:latin typeface="+mn-ea"/>
            </a:endParaRPr>
          </a:p>
          <a:p>
            <a:pPr lvl="1">
              <a:lnSpc>
                <a:spcPct val="150000"/>
              </a:lnSpc>
            </a:pPr>
            <a:endParaRPr lang="en-US" altLang="ko-KR" sz="500" kern="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sz="1400" kern="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sz="1400" kern="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sz="1400" kern="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sz="1400" kern="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sz="1400" kern="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sz="1400" kern="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600" kern="0" dirty="0">
                <a:latin typeface="+mn-ea"/>
              </a:rPr>
              <a:t>해당 파라미터들은 회전 및 반전 증강을 통해 다양한 시점에서의 불량 형태를 포괄적으로 학습할 수 있도록 지원</a:t>
            </a:r>
            <a:endParaRPr lang="en-US" altLang="ko-KR" sz="1600" kern="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600" kern="0" dirty="0">
                <a:latin typeface="+mn-ea"/>
              </a:rPr>
              <a:t>이러한 기하학적 데이터 증강은 </a:t>
            </a:r>
            <a:r>
              <a:rPr lang="en-US" altLang="ko-KR" sz="1600" kern="0" dirty="0">
                <a:latin typeface="+mn-ea"/>
              </a:rPr>
              <a:t>SMT </a:t>
            </a:r>
            <a:r>
              <a:rPr lang="ko-KR" altLang="en-US" sz="1600" kern="0" dirty="0">
                <a:latin typeface="+mn-ea"/>
              </a:rPr>
              <a:t>공정처럼 위치</a:t>
            </a:r>
            <a:r>
              <a:rPr lang="en-US" altLang="ko-KR" sz="1600" kern="0" dirty="0">
                <a:latin typeface="+mn-ea"/>
              </a:rPr>
              <a:t>, </a:t>
            </a:r>
            <a:r>
              <a:rPr lang="ko-KR" altLang="en-US" sz="1600" kern="0" dirty="0">
                <a:latin typeface="+mn-ea"/>
              </a:rPr>
              <a:t>방향</a:t>
            </a:r>
            <a:r>
              <a:rPr lang="en-US" altLang="ko-KR" sz="1600" kern="0" dirty="0">
                <a:latin typeface="+mn-ea"/>
              </a:rPr>
              <a:t>, </a:t>
            </a:r>
            <a:r>
              <a:rPr lang="ko-KR" altLang="en-US" sz="1600" kern="0" dirty="0">
                <a:latin typeface="+mn-ea"/>
              </a:rPr>
              <a:t>배치 상태에 따라 시각적 특성이 달라지는 환경에서 모델의 검출 능력 향상과 일반화 성능</a:t>
            </a:r>
            <a:r>
              <a:rPr lang="en-US" altLang="ko-KR" sz="1600" kern="0" dirty="0">
                <a:latin typeface="+mn-ea"/>
              </a:rPr>
              <a:t>(generalization)</a:t>
            </a:r>
            <a:r>
              <a:rPr lang="ko-KR" altLang="en-US" sz="1600" kern="0" dirty="0">
                <a:latin typeface="+mn-ea"/>
              </a:rPr>
              <a:t>을 높이는 데 중요한 역할을 할 수 있음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B570E3B-89AD-66D1-3FD4-747D309862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3903" y="3338183"/>
            <a:ext cx="5623768" cy="172423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F72446F-1C48-C0BF-E9CB-0031E2B5668D}"/>
              </a:ext>
            </a:extLst>
          </p:cNvPr>
          <p:cNvSpPr txBox="1"/>
          <p:nvPr/>
        </p:nvSpPr>
        <p:spPr>
          <a:xfrm>
            <a:off x="3132052" y="5062415"/>
            <a:ext cx="53056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성능 향상을 위해 사용된 데이터 증강 관련 </a:t>
            </a:r>
            <a:r>
              <a:rPr lang="ko-KR" altLang="en-US" sz="1200" b="1" dirty="0" err="1"/>
              <a:t>하이퍼파라미터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6582581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9D4B7B-732E-FAA2-8C85-B5A6BEA975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11A9AF2-02C1-24E3-BCA1-C697696A0C85}"/>
              </a:ext>
            </a:extLst>
          </p:cNvPr>
          <p:cNvSpPr txBox="1"/>
          <p:nvPr/>
        </p:nvSpPr>
        <p:spPr>
          <a:xfrm>
            <a:off x="1304365" y="599583"/>
            <a:ext cx="79702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Ⅳ. </a:t>
            </a:r>
            <a:r>
              <a:rPr lang="ko-KR" altLang="en-US" sz="28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딥러닝 모델 구현 및 학습</a:t>
            </a:r>
            <a:endParaRPr lang="ko-KR" altLang="en-US" sz="2000" i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0D08D8F5-79D6-753A-3353-391A7DBC22FE}"/>
              </a:ext>
            </a:extLst>
          </p:cNvPr>
          <p:cNvGrpSpPr/>
          <p:nvPr/>
        </p:nvGrpSpPr>
        <p:grpSpPr>
          <a:xfrm>
            <a:off x="430306" y="1408458"/>
            <a:ext cx="6327333" cy="381458"/>
            <a:chOff x="430306" y="1408458"/>
            <a:chExt cx="6327333" cy="381458"/>
          </a:xfrm>
        </p:grpSpPr>
        <p:sp>
          <p:nvSpPr>
            <p:cNvPr id="23" name="TextBox 36">
              <a:extLst>
                <a:ext uri="{FF2B5EF4-FFF2-40B4-BE49-F238E27FC236}">
                  <a16:creationId xmlns:a16="http://schemas.microsoft.com/office/drawing/2014/main" id="{61138E75-4ABB-C4AE-F402-FA6239D2669C}"/>
                </a:ext>
              </a:extLst>
            </p:cNvPr>
            <p:cNvSpPr txBox="1"/>
            <p:nvPr/>
          </p:nvSpPr>
          <p:spPr>
            <a:xfrm>
              <a:off x="1304365" y="1443791"/>
              <a:ext cx="5453274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1pPr>
              <a:lvl2pPr marL="494297" indent="3457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2pPr>
              <a:lvl3pPr marL="990323" indent="5185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3pPr>
              <a:lvl4pPr marL="1486348" indent="6913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4pPr>
              <a:lvl5pPr marL="1980645" indent="1037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5pPr>
              <a:lvl6pPr marL="2488768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6pPr>
              <a:lvl7pPr marL="2986522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7pPr>
              <a:lvl8pPr marL="3484275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8pPr>
              <a:lvl9pPr marL="3982029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성능 평가</a:t>
              </a: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2F392B41-6956-75EA-63B8-C69F166E0C4E}"/>
                </a:ext>
              </a:extLst>
            </p:cNvPr>
            <p:cNvGrpSpPr/>
            <p:nvPr/>
          </p:nvGrpSpPr>
          <p:grpSpPr>
            <a:xfrm>
              <a:off x="430306" y="1408458"/>
              <a:ext cx="729983" cy="381458"/>
              <a:chOff x="6228680" y="6884181"/>
              <a:chExt cx="667988" cy="249385"/>
            </a:xfrm>
          </p:grpSpPr>
          <p:sp>
            <p:nvSpPr>
              <p:cNvPr id="25" name="사각형: 둥근 위쪽 모서리 24">
                <a:extLst>
                  <a:ext uri="{FF2B5EF4-FFF2-40B4-BE49-F238E27FC236}">
                    <a16:creationId xmlns:a16="http://schemas.microsoft.com/office/drawing/2014/main" id="{CEDD10C6-5064-F770-E5C3-E1ED1364F35C}"/>
                  </a:ext>
                </a:extLst>
              </p:cNvPr>
              <p:cNvSpPr/>
              <p:nvPr/>
            </p:nvSpPr>
            <p:spPr>
              <a:xfrm rot="5400000">
                <a:off x="6437981" y="6674880"/>
                <a:ext cx="249385" cy="66798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22000">
                    <a:schemeClr val="tx1">
                      <a:alpha val="50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5400000" scaled="1"/>
              </a:gradFill>
              <a:ln w="12700">
                <a:gradFill>
                  <a:gsLst>
                    <a:gs pos="9000">
                      <a:schemeClr val="bg1"/>
                    </a:gs>
                    <a:gs pos="92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latinLnBrk="1"/>
                <a:endParaRPr lang="ko-KR" altLang="en-US" b="1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F429CBF-58E0-3072-CF52-79280EC5BDA0}"/>
                  </a:ext>
                </a:extLst>
              </p:cNvPr>
              <p:cNvSpPr txBox="1"/>
              <p:nvPr/>
            </p:nvSpPr>
            <p:spPr>
              <a:xfrm>
                <a:off x="6528557" y="6904142"/>
                <a:ext cx="264927" cy="181093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 fontAlgn="base" latinLnBrk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ko-KR" b="1" spc="-80" dirty="0">
                    <a:ln w="1270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4.</a:t>
                </a:r>
                <a:endParaRPr kumimoji="1" lang="ko-KR" altLang="en-US" b="1" spc="-80" dirty="0">
                  <a:ln w="127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51BBE89B-0872-C864-805C-6DB545DB9DD6}"/>
              </a:ext>
            </a:extLst>
          </p:cNvPr>
          <p:cNvSpPr txBox="1"/>
          <p:nvPr/>
        </p:nvSpPr>
        <p:spPr>
          <a:xfrm>
            <a:off x="10134769" y="7077075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E2886697-6AD6-4FDA-9E51-14A767932366}" type="slidenum">
              <a:rPr lang="ko-KR" altLang="en-US" sz="1200" smtClean="0"/>
              <a:t>27</a:t>
            </a:fld>
            <a:endParaRPr lang="ko-KR" altLang="en-US" sz="12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7084E25-427E-D4F3-B220-0270E3F4852C}"/>
              </a:ext>
            </a:extLst>
          </p:cNvPr>
          <p:cNvSpPr txBox="1"/>
          <p:nvPr/>
        </p:nvSpPr>
        <p:spPr>
          <a:xfrm>
            <a:off x="958189" y="1725371"/>
            <a:ext cx="9366362" cy="2630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0000" indent="-18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+mn-ea"/>
              </a:rPr>
              <a:t>성능 지표</a:t>
            </a:r>
            <a:endParaRPr lang="en-US" altLang="ko-KR" sz="1600" dirty="0">
              <a:latin typeface="+mn-ea"/>
            </a:endParaRPr>
          </a:p>
          <a:p>
            <a:pPr marL="538163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kern="0" dirty="0">
                <a:latin typeface="맑은 고딕" panose="020B0503020000020004" pitchFamily="50" charset="-127"/>
              </a:rPr>
              <a:t>학습된 모델에 대해 </a:t>
            </a:r>
            <a:r>
              <a:rPr lang="en-US" altLang="ko-KR" sz="1600" kern="0" dirty="0">
                <a:latin typeface="맑은 고딕" panose="020B0503020000020004" pitchFamily="50" charset="-127"/>
              </a:rPr>
              <a:t>Precision, Recall, </a:t>
            </a:r>
            <a:r>
              <a:rPr lang="en-US" altLang="ko-KR" sz="1600" kern="0" dirty="0" err="1">
                <a:latin typeface="맑은 고딕" panose="020B0503020000020004" pitchFamily="50" charset="-127"/>
              </a:rPr>
              <a:t>mAP</a:t>
            </a:r>
            <a:r>
              <a:rPr lang="en-US" altLang="ko-KR" sz="1600" kern="0" dirty="0">
                <a:latin typeface="맑은 고딕" panose="020B0503020000020004" pitchFamily="50" charset="-127"/>
              </a:rPr>
              <a:t> </a:t>
            </a:r>
            <a:r>
              <a:rPr lang="ko-KR" altLang="en-US" sz="1600" kern="0" dirty="0">
                <a:latin typeface="맑은 고딕" panose="020B0503020000020004" pitchFamily="50" charset="-127"/>
              </a:rPr>
              <a:t>등의 대표적인 객체 검출 성능 지표를 활용하여 모델의 성능을 정량적으로 평가</a:t>
            </a:r>
            <a:endParaRPr lang="en-US" altLang="ko-KR" sz="1600" kern="0" dirty="0">
              <a:latin typeface="맑은 고딕" panose="020B0503020000020004" pitchFamily="50" charset="-127"/>
            </a:endParaRPr>
          </a:p>
          <a:p>
            <a:pPr marL="538163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kern="0" dirty="0">
                <a:latin typeface="맑은 고딕" panose="020B0503020000020004" pitchFamily="50" charset="-127"/>
              </a:rPr>
              <a:t>테스트 데이터에 대해 </a:t>
            </a:r>
            <a:r>
              <a:rPr lang="en-US" altLang="ko-KR" sz="1600" kern="0" dirty="0">
                <a:latin typeface="맑은 고딕" panose="020B0503020000020004" pitchFamily="50" charset="-127"/>
              </a:rPr>
              <a:t>Confusion Matrix (</a:t>
            </a:r>
            <a:r>
              <a:rPr lang="ko-KR" altLang="en-US" sz="1600" kern="0" dirty="0">
                <a:latin typeface="맑은 고딕" panose="020B0503020000020004" pitchFamily="50" charset="-127"/>
              </a:rPr>
              <a:t>혼동 행렬</a:t>
            </a:r>
            <a:r>
              <a:rPr lang="en-US" altLang="ko-KR" sz="1600" kern="0" dirty="0">
                <a:latin typeface="맑은 고딕" panose="020B0503020000020004" pitchFamily="50" charset="-127"/>
              </a:rPr>
              <a:t>)</a:t>
            </a:r>
            <a:r>
              <a:rPr lang="ko-KR" altLang="en-US" sz="1600" kern="0" dirty="0">
                <a:latin typeface="맑은 고딕" panose="020B0503020000020004" pitchFamily="50" charset="-127"/>
              </a:rPr>
              <a:t>을 작성하여 학습 모델의 실제 불량 검출 개수를 비교</a:t>
            </a:r>
          </a:p>
          <a:p>
            <a:pPr marL="538163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kern="0" dirty="0">
                <a:latin typeface="맑은 고딕" panose="020B0503020000020004" pitchFamily="50" charset="-127"/>
              </a:rPr>
              <a:t>2</a:t>
            </a:r>
            <a:r>
              <a:rPr lang="ko-KR" altLang="en-US" sz="1600" kern="0" dirty="0">
                <a:latin typeface="맑은 고딕" panose="020B0503020000020004" pitchFamily="50" charset="-127"/>
              </a:rPr>
              <a:t>차 실험에서는 실제 불량 탐지 개수를 기준으로 성능을 최종 비교하고</a:t>
            </a:r>
            <a:r>
              <a:rPr lang="en-US" altLang="ko-KR" sz="1600" kern="0" dirty="0">
                <a:latin typeface="맑은 고딕" panose="020B0503020000020004" pitchFamily="50" charset="-127"/>
              </a:rPr>
              <a:t>, </a:t>
            </a:r>
            <a:r>
              <a:rPr lang="ko-KR" altLang="en-US" sz="1600" kern="0" dirty="0" err="1">
                <a:latin typeface="맑은 고딕" panose="020B0503020000020004" pitchFamily="50" charset="-127"/>
              </a:rPr>
              <a:t>연산량</a:t>
            </a:r>
            <a:r>
              <a:rPr lang="ko-KR" altLang="en-US" sz="1600" kern="0" dirty="0">
                <a:latin typeface="맑은 고딕" panose="020B0503020000020004" pitchFamily="50" charset="-127"/>
              </a:rPr>
              <a:t> 크기를 비교할 수 있는 지표들을 포함하여 </a:t>
            </a:r>
            <a:r>
              <a:rPr lang="en-US" altLang="ko-KR" sz="1600" kern="0" dirty="0">
                <a:latin typeface="맑은 고딕" panose="020B0503020000020004" pitchFamily="50" charset="-127"/>
              </a:rPr>
              <a:t>YOLOv11</a:t>
            </a:r>
            <a:r>
              <a:rPr lang="ko-KR" altLang="en-US" sz="1600" kern="0" dirty="0">
                <a:latin typeface="맑은 고딕" panose="020B0503020000020004" pitchFamily="50" charset="-127"/>
              </a:rPr>
              <a:t>모델의 가성비를 강조함</a:t>
            </a:r>
            <a:endParaRPr lang="en-US" altLang="ko-KR" sz="1600" kern="0" dirty="0">
              <a:latin typeface="맑은 고딕" panose="020B050302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D7CF18E-74C8-0E48-4135-AA38A99A64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9266" y="4351038"/>
            <a:ext cx="5126949" cy="303686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A498104-2927-3B83-61DB-0D55514F141F}"/>
              </a:ext>
            </a:extLst>
          </p:cNvPr>
          <p:cNvSpPr txBox="1"/>
          <p:nvPr/>
        </p:nvSpPr>
        <p:spPr>
          <a:xfrm>
            <a:off x="6757639" y="7107267"/>
            <a:ext cx="27976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성능 평가 기준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11044344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8528F9-E8EE-1859-9A0F-6C331269EC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4BB0B73-C0D4-654B-35A6-3B9B679AAF10}"/>
              </a:ext>
            </a:extLst>
          </p:cNvPr>
          <p:cNvSpPr txBox="1"/>
          <p:nvPr/>
        </p:nvSpPr>
        <p:spPr>
          <a:xfrm>
            <a:off x="1304365" y="599583"/>
            <a:ext cx="79702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Ⅳ. </a:t>
            </a:r>
            <a:r>
              <a:rPr lang="ko-KR" altLang="en-US" sz="28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딥러닝 모델 구현 및 학습</a:t>
            </a:r>
            <a:endParaRPr lang="ko-KR" altLang="en-US" sz="2000" i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4A83A901-3390-6E5D-AAA2-A7DA62895665}"/>
              </a:ext>
            </a:extLst>
          </p:cNvPr>
          <p:cNvGrpSpPr/>
          <p:nvPr/>
        </p:nvGrpSpPr>
        <p:grpSpPr>
          <a:xfrm>
            <a:off x="430306" y="1408458"/>
            <a:ext cx="6327333" cy="381458"/>
            <a:chOff x="430306" y="1408458"/>
            <a:chExt cx="6327333" cy="381458"/>
          </a:xfrm>
        </p:grpSpPr>
        <p:sp>
          <p:nvSpPr>
            <p:cNvPr id="23" name="TextBox 36">
              <a:extLst>
                <a:ext uri="{FF2B5EF4-FFF2-40B4-BE49-F238E27FC236}">
                  <a16:creationId xmlns:a16="http://schemas.microsoft.com/office/drawing/2014/main" id="{4A5C1265-7793-5B3D-45F8-D3D7AF7DD058}"/>
                </a:ext>
              </a:extLst>
            </p:cNvPr>
            <p:cNvSpPr txBox="1"/>
            <p:nvPr/>
          </p:nvSpPr>
          <p:spPr>
            <a:xfrm>
              <a:off x="1304365" y="1443791"/>
              <a:ext cx="5453274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1pPr>
              <a:lvl2pPr marL="494297" indent="3457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2pPr>
              <a:lvl3pPr marL="990323" indent="5185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3pPr>
              <a:lvl4pPr marL="1486348" indent="6913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4pPr>
              <a:lvl5pPr marL="1980645" indent="1037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5pPr>
              <a:lvl6pPr marL="2488768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6pPr>
              <a:lvl7pPr marL="2986522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7pPr>
              <a:lvl8pPr marL="3484275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8pPr>
              <a:lvl9pPr marL="3982029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성능 평가</a:t>
              </a: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B036301A-D4C5-1EEC-5BFF-6F98D8442B49}"/>
                </a:ext>
              </a:extLst>
            </p:cNvPr>
            <p:cNvGrpSpPr/>
            <p:nvPr/>
          </p:nvGrpSpPr>
          <p:grpSpPr>
            <a:xfrm>
              <a:off x="430306" y="1408458"/>
              <a:ext cx="729983" cy="381458"/>
              <a:chOff x="6228680" y="6884181"/>
              <a:chExt cx="667988" cy="249385"/>
            </a:xfrm>
          </p:grpSpPr>
          <p:sp>
            <p:nvSpPr>
              <p:cNvPr id="25" name="사각형: 둥근 위쪽 모서리 24">
                <a:extLst>
                  <a:ext uri="{FF2B5EF4-FFF2-40B4-BE49-F238E27FC236}">
                    <a16:creationId xmlns:a16="http://schemas.microsoft.com/office/drawing/2014/main" id="{567FF73E-1ED6-08FE-2528-A1CB64825C34}"/>
                  </a:ext>
                </a:extLst>
              </p:cNvPr>
              <p:cNvSpPr/>
              <p:nvPr/>
            </p:nvSpPr>
            <p:spPr>
              <a:xfrm rot="5400000">
                <a:off x="6437981" y="6674880"/>
                <a:ext cx="249385" cy="66798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22000">
                    <a:schemeClr val="tx1">
                      <a:alpha val="50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5400000" scaled="1"/>
              </a:gradFill>
              <a:ln w="12700">
                <a:gradFill>
                  <a:gsLst>
                    <a:gs pos="9000">
                      <a:schemeClr val="bg1"/>
                    </a:gs>
                    <a:gs pos="92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latinLnBrk="1"/>
                <a:endParaRPr lang="ko-KR" altLang="en-US" b="1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FDCA209-4B06-B6CE-320B-0FC681EBF030}"/>
                  </a:ext>
                </a:extLst>
              </p:cNvPr>
              <p:cNvSpPr txBox="1"/>
              <p:nvPr/>
            </p:nvSpPr>
            <p:spPr>
              <a:xfrm>
                <a:off x="6528557" y="6904142"/>
                <a:ext cx="264927" cy="181093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 fontAlgn="base" latinLnBrk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ko-KR" b="1" spc="-80" dirty="0">
                    <a:ln w="1270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4.</a:t>
                </a:r>
                <a:endParaRPr kumimoji="1" lang="ko-KR" altLang="en-US" b="1" spc="-80" dirty="0">
                  <a:ln w="127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EF533DC5-D1CF-7C48-7A7D-39757B8692D7}"/>
              </a:ext>
            </a:extLst>
          </p:cNvPr>
          <p:cNvSpPr txBox="1"/>
          <p:nvPr/>
        </p:nvSpPr>
        <p:spPr>
          <a:xfrm>
            <a:off x="10134769" y="7077075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E2886697-6AD6-4FDA-9E51-14A767932366}" type="slidenum">
              <a:rPr lang="ko-KR" altLang="en-US" sz="1200" smtClean="0"/>
              <a:t>28</a:t>
            </a:fld>
            <a:endParaRPr lang="ko-KR" altLang="en-US" sz="12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B2D679-AB5A-E50C-5769-8CCF50280F8A}"/>
              </a:ext>
            </a:extLst>
          </p:cNvPr>
          <p:cNvSpPr txBox="1"/>
          <p:nvPr/>
        </p:nvSpPr>
        <p:spPr>
          <a:xfrm>
            <a:off x="758014" y="1820449"/>
            <a:ext cx="9366362" cy="1152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+mn-ea"/>
              </a:rPr>
              <a:t>1)</a:t>
            </a:r>
            <a:r>
              <a:rPr lang="ko-KR" altLang="en-US" sz="1600" dirty="0">
                <a:latin typeface="+mn-ea"/>
              </a:rPr>
              <a:t> </a:t>
            </a:r>
            <a:r>
              <a:rPr lang="en-US" altLang="ko-KR" sz="1600" dirty="0">
                <a:latin typeface="+mn-ea"/>
              </a:rPr>
              <a:t>1</a:t>
            </a:r>
            <a:r>
              <a:rPr lang="ko-KR" altLang="en-US" sz="1600" dirty="0">
                <a:latin typeface="+mn-ea"/>
              </a:rPr>
              <a:t>차 실험 결과 </a:t>
            </a:r>
            <a:r>
              <a:rPr lang="en-US" altLang="ko-KR" sz="1600" dirty="0">
                <a:latin typeface="+mn-ea"/>
              </a:rPr>
              <a:t>- YOLOv11 </a:t>
            </a:r>
            <a:r>
              <a:rPr lang="ko-KR" altLang="en-US" sz="1600" dirty="0">
                <a:latin typeface="+mn-ea"/>
              </a:rPr>
              <a:t>다중 버전 비교 결과</a:t>
            </a:r>
            <a:endParaRPr lang="en-US" altLang="ko-KR" sz="160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600" kern="0" dirty="0">
                <a:latin typeface="+mn-ea"/>
              </a:rPr>
              <a:t>YOLOv11</a:t>
            </a:r>
            <a:r>
              <a:rPr lang="ko-KR" altLang="en-US" sz="1600" kern="0" dirty="0">
                <a:latin typeface="+mn-ea"/>
              </a:rPr>
              <a:t>의 다섯 가지 버전</a:t>
            </a:r>
            <a:r>
              <a:rPr lang="en-US" altLang="ko-KR" sz="1600" kern="0" dirty="0">
                <a:latin typeface="+mn-ea"/>
              </a:rPr>
              <a:t>(N, S, M, L, X)</a:t>
            </a:r>
            <a:r>
              <a:rPr lang="ko-KR" altLang="en-US" sz="1600" kern="0" dirty="0">
                <a:latin typeface="+mn-ea"/>
              </a:rPr>
              <a:t>을 동일 조건에서 학습한 결과</a:t>
            </a:r>
            <a:r>
              <a:rPr lang="en-US" altLang="ko-KR" sz="1600" kern="0" dirty="0">
                <a:latin typeface="+mn-ea"/>
              </a:rPr>
              <a:t>, YOLOv11-N</a:t>
            </a:r>
            <a:r>
              <a:rPr lang="ko-KR" altLang="en-US" sz="1600" kern="0" dirty="0">
                <a:latin typeface="+mn-ea"/>
              </a:rPr>
              <a:t>이 전체적으로 가장 우수한 성능을 기록하였음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A01CDB0-E676-A7EE-DB62-AAF800E8DE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3390" y="2937067"/>
            <a:ext cx="4767581" cy="431873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19A1CE3-5614-22DF-E283-FA7CD04AB8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742" y="3220030"/>
            <a:ext cx="4767581" cy="2078801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D98F550A-29D3-A5CA-C969-D0764942C740}"/>
              </a:ext>
            </a:extLst>
          </p:cNvPr>
          <p:cNvSpPr/>
          <p:nvPr/>
        </p:nvSpPr>
        <p:spPr bwMode="auto">
          <a:xfrm>
            <a:off x="303465" y="3664033"/>
            <a:ext cx="4732412" cy="462775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rgbClr val="00C0C0"/>
              </a:solidFill>
              <a:effectLst/>
              <a:latin typeface="Arial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6F92C6B-E7A0-2EFA-348F-FA3558AF6A2B}"/>
              </a:ext>
            </a:extLst>
          </p:cNvPr>
          <p:cNvSpPr/>
          <p:nvPr/>
        </p:nvSpPr>
        <p:spPr bwMode="auto">
          <a:xfrm>
            <a:off x="7186247" y="2924317"/>
            <a:ext cx="673324" cy="4358359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rgbClr val="00C0C0"/>
              </a:solidFill>
              <a:effectLst/>
              <a:latin typeface="Arial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2906F2-8958-B38B-670C-22EC6C336104}"/>
              </a:ext>
            </a:extLst>
          </p:cNvPr>
          <p:cNvSpPr txBox="1"/>
          <p:nvPr/>
        </p:nvSpPr>
        <p:spPr>
          <a:xfrm>
            <a:off x="1047528" y="5309081"/>
            <a:ext cx="32568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[YOLOv11 </a:t>
            </a:r>
            <a:r>
              <a:rPr lang="ko-KR" altLang="en-US" sz="1200" b="1" dirty="0"/>
              <a:t>모델의 버전별 성능 평가 비교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A7CBCF-7C2B-C057-566D-99D0C463B906}"/>
              </a:ext>
            </a:extLst>
          </p:cNvPr>
          <p:cNvSpPr txBox="1"/>
          <p:nvPr/>
        </p:nvSpPr>
        <p:spPr>
          <a:xfrm>
            <a:off x="6002775" y="7282676"/>
            <a:ext cx="37135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[YOLOv11 </a:t>
            </a:r>
            <a:r>
              <a:rPr lang="ko-KR" altLang="en-US" sz="1200" b="1" dirty="0"/>
              <a:t>모델의 버전별 불량 탐지 개수 비교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32826053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369858-2785-1210-B67A-B03222BB0D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F3839DF-B83E-00EF-CA17-2472D76D44AE}"/>
              </a:ext>
            </a:extLst>
          </p:cNvPr>
          <p:cNvSpPr txBox="1"/>
          <p:nvPr/>
        </p:nvSpPr>
        <p:spPr>
          <a:xfrm>
            <a:off x="1304365" y="599583"/>
            <a:ext cx="79702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Ⅳ. </a:t>
            </a:r>
            <a:r>
              <a:rPr lang="ko-KR" altLang="en-US" sz="28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딥러닝 모델 구현 및 학습</a:t>
            </a:r>
            <a:endParaRPr lang="ko-KR" altLang="en-US" sz="2000" i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AE413E20-BED6-D0F7-1B58-6BE20231CBEC}"/>
              </a:ext>
            </a:extLst>
          </p:cNvPr>
          <p:cNvGrpSpPr/>
          <p:nvPr/>
        </p:nvGrpSpPr>
        <p:grpSpPr>
          <a:xfrm>
            <a:off x="430306" y="1408458"/>
            <a:ext cx="6327333" cy="381458"/>
            <a:chOff x="430306" y="1408458"/>
            <a:chExt cx="6327333" cy="381458"/>
          </a:xfrm>
        </p:grpSpPr>
        <p:sp>
          <p:nvSpPr>
            <p:cNvPr id="23" name="TextBox 36">
              <a:extLst>
                <a:ext uri="{FF2B5EF4-FFF2-40B4-BE49-F238E27FC236}">
                  <a16:creationId xmlns:a16="http://schemas.microsoft.com/office/drawing/2014/main" id="{86D8D745-01BE-D103-093C-ADEF26389E9A}"/>
                </a:ext>
              </a:extLst>
            </p:cNvPr>
            <p:cNvSpPr txBox="1"/>
            <p:nvPr/>
          </p:nvSpPr>
          <p:spPr>
            <a:xfrm>
              <a:off x="1304365" y="1443791"/>
              <a:ext cx="5453274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1pPr>
              <a:lvl2pPr marL="494297" indent="3457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2pPr>
              <a:lvl3pPr marL="990323" indent="5185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3pPr>
              <a:lvl4pPr marL="1486348" indent="6913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4pPr>
              <a:lvl5pPr marL="1980645" indent="1037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5pPr>
              <a:lvl6pPr marL="2488768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6pPr>
              <a:lvl7pPr marL="2986522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7pPr>
              <a:lvl8pPr marL="3484275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8pPr>
              <a:lvl9pPr marL="3982029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성능 평가</a:t>
              </a: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0CA3C074-B6C6-8DBB-EAE6-9092DFD30CB5}"/>
                </a:ext>
              </a:extLst>
            </p:cNvPr>
            <p:cNvGrpSpPr/>
            <p:nvPr/>
          </p:nvGrpSpPr>
          <p:grpSpPr>
            <a:xfrm>
              <a:off x="430306" y="1408458"/>
              <a:ext cx="729983" cy="381458"/>
              <a:chOff x="6228680" y="6884181"/>
              <a:chExt cx="667988" cy="249385"/>
            </a:xfrm>
          </p:grpSpPr>
          <p:sp>
            <p:nvSpPr>
              <p:cNvPr id="25" name="사각형: 둥근 위쪽 모서리 24">
                <a:extLst>
                  <a:ext uri="{FF2B5EF4-FFF2-40B4-BE49-F238E27FC236}">
                    <a16:creationId xmlns:a16="http://schemas.microsoft.com/office/drawing/2014/main" id="{0793CE24-AA08-8F9F-F0D4-FC3441CB5DA9}"/>
                  </a:ext>
                </a:extLst>
              </p:cNvPr>
              <p:cNvSpPr/>
              <p:nvPr/>
            </p:nvSpPr>
            <p:spPr>
              <a:xfrm rot="5400000">
                <a:off x="6437981" y="6674880"/>
                <a:ext cx="249385" cy="66798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22000">
                    <a:schemeClr val="tx1">
                      <a:alpha val="50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5400000" scaled="1"/>
              </a:gradFill>
              <a:ln w="12700">
                <a:gradFill>
                  <a:gsLst>
                    <a:gs pos="9000">
                      <a:schemeClr val="bg1"/>
                    </a:gs>
                    <a:gs pos="92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latinLnBrk="1"/>
                <a:endParaRPr lang="ko-KR" altLang="en-US" b="1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F3F497E-C385-20E3-F4AF-306A7D131D89}"/>
                  </a:ext>
                </a:extLst>
              </p:cNvPr>
              <p:cNvSpPr txBox="1"/>
              <p:nvPr/>
            </p:nvSpPr>
            <p:spPr>
              <a:xfrm>
                <a:off x="6528557" y="6904142"/>
                <a:ext cx="264927" cy="181093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 fontAlgn="base" latinLnBrk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ko-KR" b="1" spc="-80" dirty="0">
                    <a:ln w="1270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4.</a:t>
                </a:r>
                <a:endParaRPr kumimoji="1" lang="ko-KR" altLang="en-US" b="1" spc="-80" dirty="0">
                  <a:ln w="127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AE868B8-DFA2-4AF5-6658-0A0E0670DE50}"/>
              </a:ext>
            </a:extLst>
          </p:cNvPr>
          <p:cNvSpPr txBox="1"/>
          <p:nvPr/>
        </p:nvSpPr>
        <p:spPr>
          <a:xfrm>
            <a:off x="758014" y="1820449"/>
            <a:ext cx="9366362" cy="4140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+mn-ea"/>
              </a:rPr>
              <a:t>1)</a:t>
            </a:r>
            <a:r>
              <a:rPr lang="ko-KR" altLang="en-US" sz="1600" dirty="0">
                <a:latin typeface="+mn-ea"/>
              </a:rPr>
              <a:t> </a:t>
            </a:r>
            <a:r>
              <a:rPr lang="en-US" altLang="ko-KR" sz="1600" dirty="0">
                <a:latin typeface="+mn-ea"/>
              </a:rPr>
              <a:t>1</a:t>
            </a:r>
            <a:r>
              <a:rPr lang="ko-KR" altLang="en-US" sz="1600" dirty="0">
                <a:latin typeface="+mn-ea"/>
              </a:rPr>
              <a:t>차 실험 결과 </a:t>
            </a:r>
            <a:r>
              <a:rPr lang="en-US" altLang="ko-KR" sz="1600" dirty="0">
                <a:latin typeface="+mn-ea"/>
              </a:rPr>
              <a:t>- YOLOv11 </a:t>
            </a:r>
            <a:r>
              <a:rPr lang="ko-KR" altLang="en-US" sz="1600" dirty="0">
                <a:latin typeface="+mn-ea"/>
              </a:rPr>
              <a:t>다중 버전 비교 결과 </a:t>
            </a:r>
            <a:r>
              <a:rPr lang="en-US" altLang="ko-KR" sz="1600" dirty="0">
                <a:latin typeface="+mn-ea"/>
              </a:rPr>
              <a:t>[</a:t>
            </a:r>
            <a:r>
              <a:rPr lang="ko-KR" altLang="en-US" sz="1600" dirty="0">
                <a:latin typeface="+mn-ea"/>
              </a:rPr>
              <a:t>계속</a:t>
            </a:r>
            <a:r>
              <a:rPr lang="en-US" altLang="ko-KR" sz="1600" dirty="0">
                <a:latin typeface="+mn-ea"/>
              </a:rPr>
              <a:t>]</a:t>
            </a:r>
          </a:p>
        </p:txBody>
      </p:sp>
      <p:pic>
        <p:nvPicPr>
          <p:cNvPr id="2049" name="_x598401160">
            <a:extLst>
              <a:ext uri="{FF2B5EF4-FFF2-40B4-BE49-F238E27FC236}">
                <a16:creationId xmlns:a16="http://schemas.microsoft.com/office/drawing/2014/main" id="{8EEB6D75-0B98-C8AA-16A7-51E2512E5C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1194" y="2265005"/>
            <a:ext cx="5116605" cy="4547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7F6AF1F-29CF-9CC0-E334-D45406B27C6D}"/>
              </a:ext>
            </a:extLst>
          </p:cNvPr>
          <p:cNvSpPr txBox="1"/>
          <p:nvPr/>
        </p:nvSpPr>
        <p:spPr>
          <a:xfrm>
            <a:off x="2852919" y="6905209"/>
            <a:ext cx="49859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[YOLOv11-N </a:t>
            </a:r>
            <a:r>
              <a:rPr lang="ko-KR" altLang="en-US" sz="1200" b="1" dirty="0"/>
              <a:t>모델의 실제 불량 탐지 개수를 나타낸 </a:t>
            </a:r>
            <a:r>
              <a:rPr lang="en-US" altLang="ko-KR" sz="1200" b="1" dirty="0"/>
              <a:t>Confusion Matrix]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20007127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1C7483-A16A-6E2C-3D94-EE6C88DDCB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그림 30">
            <a:extLst>
              <a:ext uri="{FF2B5EF4-FFF2-40B4-BE49-F238E27FC236}">
                <a16:creationId xmlns:a16="http://schemas.microsoft.com/office/drawing/2014/main" id="{4DC14AC2-4564-32E0-9BCE-C7C6051BFA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70029"/>
            <a:ext cx="10691813" cy="498912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9D10762-BB5C-742C-A04D-4ADB97962E3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006"/>
          <a:stretch/>
        </p:blipFill>
        <p:spPr>
          <a:xfrm>
            <a:off x="0" y="519"/>
            <a:ext cx="10691813" cy="256951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5FF3CAA-FE03-0724-DBAF-E959369367F0}"/>
              </a:ext>
            </a:extLst>
          </p:cNvPr>
          <p:cNvSpPr txBox="1"/>
          <p:nvPr/>
        </p:nvSpPr>
        <p:spPr>
          <a:xfrm>
            <a:off x="416434" y="1443599"/>
            <a:ext cx="4826962" cy="461665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pPr algn="l"/>
            <a:r>
              <a:rPr lang="en-US" altLang="ko-KR" sz="2400" b="1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2025</a:t>
            </a:r>
            <a:r>
              <a:rPr lang="ko-KR" altLang="en-US" sz="2400" b="1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석사 학위 논문 심사 발표</a:t>
            </a:r>
            <a:endParaRPr lang="en-US" altLang="ko-KR" sz="2400" b="1" kern="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양쪽 모서리가 둥근 사각형 71">
            <a:extLst>
              <a:ext uri="{FF2B5EF4-FFF2-40B4-BE49-F238E27FC236}">
                <a16:creationId xmlns:a16="http://schemas.microsoft.com/office/drawing/2014/main" id="{36C0232C-9FC5-FC09-A125-211FDAE0B540}"/>
              </a:ext>
            </a:extLst>
          </p:cNvPr>
          <p:cNvSpPr/>
          <p:nvPr/>
        </p:nvSpPr>
        <p:spPr>
          <a:xfrm rot="16200000" flipV="1">
            <a:off x="4953433" y="1023689"/>
            <a:ext cx="1019332" cy="7768202"/>
          </a:xfrm>
          <a:prstGeom prst="round2SameRect">
            <a:avLst>
              <a:gd name="adj1" fmla="val 4179"/>
              <a:gd name="adj2" fmla="val 0"/>
            </a:avLst>
          </a:prstGeom>
          <a:gradFill>
            <a:gsLst>
              <a:gs pos="39000">
                <a:srgbClr val="0156B3"/>
              </a:gs>
              <a:gs pos="20000">
                <a:srgbClr val="193A7D"/>
              </a:gs>
              <a:gs pos="0">
                <a:srgbClr val="000F23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7BC3411-9E30-A2EC-E3A3-EB5EAC3EB528}"/>
              </a:ext>
            </a:extLst>
          </p:cNvPr>
          <p:cNvSpPr txBox="1"/>
          <p:nvPr/>
        </p:nvSpPr>
        <p:spPr>
          <a:xfrm>
            <a:off x="2470327" y="4398122"/>
            <a:ext cx="5751158" cy="776366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>
            <a:defPPr>
              <a:defRPr lang="ko-KR"/>
            </a:defPPr>
            <a:lvl1pPr algn="ctr">
              <a:defRPr sz="2200" spc="-60">
                <a:solidFill>
                  <a:srgbClr val="981B45"/>
                </a:solidFill>
                <a:latin typeface="Rix모던고딕 B" pitchFamily="18" charset="-127"/>
                <a:ea typeface="Rix모던고딕 B" pitchFamily="18" charset="-127"/>
              </a:defRPr>
            </a:lvl1pPr>
          </a:lstStyle>
          <a:p>
            <a:pPr>
              <a:lnSpc>
                <a:spcPct val="200000"/>
              </a:lnSpc>
            </a:pPr>
            <a:r>
              <a:rPr lang="en-US" altLang="ko-KR" sz="3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Ⅰ. </a:t>
            </a:r>
            <a:r>
              <a:rPr lang="ko-KR" altLang="en-US" sz="3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서론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86F197B-4625-77CF-897A-593AD0722C95}"/>
              </a:ext>
            </a:extLst>
          </p:cNvPr>
          <p:cNvSpPr txBox="1"/>
          <p:nvPr/>
        </p:nvSpPr>
        <p:spPr>
          <a:xfrm>
            <a:off x="409485" y="1851234"/>
            <a:ext cx="2365712" cy="707886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pPr algn="l"/>
            <a:r>
              <a:rPr lang="en-US" altLang="ko-KR" sz="4000" b="1" dirty="0">
                <a:ln>
                  <a:solidFill>
                    <a:srgbClr val="0F2548">
                      <a:alpha val="0"/>
                    </a:srgb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Contents</a:t>
            </a:r>
            <a:endParaRPr lang="ko-KR" altLang="en-US" sz="4000" b="1" dirty="0">
              <a:ln>
                <a:solidFill>
                  <a:srgbClr val="0F2548">
                    <a:alpha val="0"/>
                  </a:srgb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73DE69D8-A6BB-10CF-AD13-E0A6D14FF19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362" t="30504" r="1794"/>
          <a:stretch/>
        </p:blipFill>
        <p:spPr>
          <a:xfrm>
            <a:off x="7372459" y="39494"/>
            <a:ext cx="2972233" cy="2953809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5ECAAADA-8812-D6D0-671A-2D6A26613E12}"/>
              </a:ext>
            </a:extLst>
          </p:cNvPr>
          <p:cNvPicPr/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930" r="-1"/>
          <a:stretch/>
        </p:blipFill>
        <p:spPr>
          <a:xfrm rot="16200000" flipV="1">
            <a:off x="8226289" y="1725985"/>
            <a:ext cx="2922416" cy="2008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7630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8AC59F-B83E-B84F-9900-CD140DB8F9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BBCBAF3-334E-1923-001A-4FB1B31D84FD}"/>
              </a:ext>
            </a:extLst>
          </p:cNvPr>
          <p:cNvSpPr txBox="1"/>
          <p:nvPr/>
        </p:nvSpPr>
        <p:spPr>
          <a:xfrm>
            <a:off x="1304365" y="599583"/>
            <a:ext cx="79702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Ⅳ. </a:t>
            </a:r>
            <a:r>
              <a:rPr lang="ko-KR" altLang="en-US" sz="28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딥러닝 모델 구현 및 학습</a:t>
            </a:r>
            <a:endParaRPr lang="ko-KR" altLang="en-US" sz="2000" i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C2944D19-023B-651E-3711-5F832DC93585}"/>
              </a:ext>
            </a:extLst>
          </p:cNvPr>
          <p:cNvGrpSpPr/>
          <p:nvPr/>
        </p:nvGrpSpPr>
        <p:grpSpPr>
          <a:xfrm>
            <a:off x="430306" y="1408458"/>
            <a:ext cx="6327333" cy="381458"/>
            <a:chOff x="430306" y="1408458"/>
            <a:chExt cx="6327333" cy="381458"/>
          </a:xfrm>
        </p:grpSpPr>
        <p:sp>
          <p:nvSpPr>
            <p:cNvPr id="23" name="TextBox 36">
              <a:extLst>
                <a:ext uri="{FF2B5EF4-FFF2-40B4-BE49-F238E27FC236}">
                  <a16:creationId xmlns:a16="http://schemas.microsoft.com/office/drawing/2014/main" id="{72CF109B-9BCE-CA33-D199-199568B646F5}"/>
                </a:ext>
              </a:extLst>
            </p:cNvPr>
            <p:cNvSpPr txBox="1"/>
            <p:nvPr/>
          </p:nvSpPr>
          <p:spPr>
            <a:xfrm>
              <a:off x="1304365" y="1443791"/>
              <a:ext cx="5453274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1pPr>
              <a:lvl2pPr marL="494297" indent="3457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2pPr>
              <a:lvl3pPr marL="990323" indent="5185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3pPr>
              <a:lvl4pPr marL="1486348" indent="6913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4pPr>
              <a:lvl5pPr marL="1980645" indent="1037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5pPr>
              <a:lvl6pPr marL="2488768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6pPr>
              <a:lvl7pPr marL="2986522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7pPr>
              <a:lvl8pPr marL="3484275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8pPr>
              <a:lvl9pPr marL="3982029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성능 평가</a:t>
              </a: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063F8D2A-28CD-FAED-CCC2-68EAECFFCE8F}"/>
                </a:ext>
              </a:extLst>
            </p:cNvPr>
            <p:cNvGrpSpPr/>
            <p:nvPr/>
          </p:nvGrpSpPr>
          <p:grpSpPr>
            <a:xfrm>
              <a:off x="430306" y="1408458"/>
              <a:ext cx="729983" cy="381458"/>
              <a:chOff x="6228680" y="6884181"/>
              <a:chExt cx="667988" cy="249385"/>
            </a:xfrm>
          </p:grpSpPr>
          <p:sp>
            <p:nvSpPr>
              <p:cNvPr id="25" name="사각형: 둥근 위쪽 모서리 24">
                <a:extLst>
                  <a:ext uri="{FF2B5EF4-FFF2-40B4-BE49-F238E27FC236}">
                    <a16:creationId xmlns:a16="http://schemas.microsoft.com/office/drawing/2014/main" id="{450E8BEF-5766-A205-C143-531A6311A033}"/>
                  </a:ext>
                </a:extLst>
              </p:cNvPr>
              <p:cNvSpPr/>
              <p:nvPr/>
            </p:nvSpPr>
            <p:spPr>
              <a:xfrm rot="5400000">
                <a:off x="6437981" y="6674880"/>
                <a:ext cx="249385" cy="66798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22000">
                    <a:schemeClr val="tx1">
                      <a:alpha val="50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5400000" scaled="1"/>
              </a:gradFill>
              <a:ln w="12700">
                <a:gradFill>
                  <a:gsLst>
                    <a:gs pos="9000">
                      <a:schemeClr val="bg1"/>
                    </a:gs>
                    <a:gs pos="92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latinLnBrk="1"/>
                <a:endParaRPr lang="ko-KR" altLang="en-US" b="1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1E43F6D-3048-91BB-F91C-646FD8F6704E}"/>
                  </a:ext>
                </a:extLst>
              </p:cNvPr>
              <p:cNvSpPr txBox="1"/>
              <p:nvPr/>
            </p:nvSpPr>
            <p:spPr>
              <a:xfrm>
                <a:off x="6528557" y="6904142"/>
                <a:ext cx="264927" cy="181093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 fontAlgn="base" latinLnBrk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ko-KR" b="1" spc="-80" dirty="0">
                    <a:ln w="1270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4.</a:t>
                </a:r>
                <a:endParaRPr kumimoji="1" lang="ko-KR" altLang="en-US" b="1" spc="-80" dirty="0">
                  <a:ln w="127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DF5A52AB-7FFA-36BB-326D-95FC0D86919D}"/>
              </a:ext>
            </a:extLst>
          </p:cNvPr>
          <p:cNvSpPr txBox="1"/>
          <p:nvPr/>
        </p:nvSpPr>
        <p:spPr>
          <a:xfrm>
            <a:off x="10134769" y="7077075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E2886697-6AD6-4FDA-9E51-14A767932366}" type="slidenum">
              <a:rPr lang="ko-KR" altLang="en-US" sz="1200" smtClean="0"/>
              <a:t>30</a:t>
            </a:fld>
            <a:endParaRPr lang="ko-KR" altLang="en-US" sz="12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9C2D12-DB67-EEB5-4D8D-926610FCFF43}"/>
              </a:ext>
            </a:extLst>
          </p:cNvPr>
          <p:cNvSpPr txBox="1"/>
          <p:nvPr/>
        </p:nvSpPr>
        <p:spPr>
          <a:xfrm>
            <a:off x="758014" y="1820449"/>
            <a:ext cx="9366362" cy="2630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+mn-ea"/>
              </a:rPr>
              <a:t>2)</a:t>
            </a:r>
            <a:r>
              <a:rPr lang="ko-KR" altLang="en-US" sz="1600" dirty="0">
                <a:latin typeface="+mn-ea"/>
              </a:rPr>
              <a:t> </a:t>
            </a:r>
            <a:r>
              <a:rPr lang="en-US" altLang="ko-KR" sz="1600" dirty="0">
                <a:latin typeface="+mn-ea"/>
              </a:rPr>
              <a:t>2</a:t>
            </a:r>
            <a:r>
              <a:rPr lang="ko-KR" altLang="en-US" sz="1600" dirty="0">
                <a:latin typeface="+mn-ea"/>
              </a:rPr>
              <a:t>차 실험 결과 </a:t>
            </a:r>
            <a:r>
              <a:rPr lang="en-US" altLang="ko-KR" sz="1600" kern="0" dirty="0">
                <a:latin typeface="+mn-ea"/>
              </a:rPr>
              <a:t>- YOLOv11-N vs. RT-DETR </a:t>
            </a:r>
            <a:r>
              <a:rPr lang="ko-KR" altLang="en-US" sz="1600" kern="0" dirty="0">
                <a:latin typeface="+mn-ea"/>
              </a:rPr>
              <a:t>비교 결과</a:t>
            </a:r>
            <a:endParaRPr lang="en-US" altLang="ko-KR" sz="160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600" kern="0" dirty="0">
                <a:latin typeface="+mn-ea"/>
              </a:rPr>
              <a:t>YOLOv11-N</a:t>
            </a:r>
            <a:r>
              <a:rPr lang="ko-KR" altLang="en-US" sz="1600" kern="0" dirty="0">
                <a:latin typeface="+mn-ea"/>
              </a:rPr>
              <a:t>과 </a:t>
            </a:r>
            <a:r>
              <a:rPr lang="en-US" altLang="ko-KR" sz="1600" kern="0" dirty="0">
                <a:latin typeface="+mn-ea"/>
              </a:rPr>
              <a:t>RT-DETR</a:t>
            </a:r>
            <a:r>
              <a:rPr lang="ko-KR" altLang="en-US" sz="1600" kern="0" dirty="0">
                <a:latin typeface="+mn-ea"/>
              </a:rPr>
              <a:t>을 동일한 조건에서 비교한 결과</a:t>
            </a:r>
            <a:r>
              <a:rPr lang="en-US" altLang="ko-KR" sz="1600" kern="0" dirty="0">
                <a:latin typeface="+mn-ea"/>
              </a:rPr>
              <a:t>, RT-DETR</a:t>
            </a:r>
            <a:r>
              <a:rPr lang="ko-KR" altLang="en-US" sz="1600" kern="0" dirty="0">
                <a:latin typeface="+mn-ea"/>
              </a:rPr>
              <a:t>은 평가용 데이터셋에서 총 </a:t>
            </a:r>
            <a:r>
              <a:rPr lang="en-US" altLang="ko-KR" sz="1600" kern="0" dirty="0">
                <a:latin typeface="+mn-ea"/>
              </a:rPr>
              <a:t>1,405</a:t>
            </a:r>
            <a:r>
              <a:rPr lang="ko-KR" altLang="en-US" sz="1600" kern="0" dirty="0">
                <a:latin typeface="+mn-ea"/>
              </a:rPr>
              <a:t>개의 불량 데이터를 탐지하여</a:t>
            </a:r>
            <a:r>
              <a:rPr lang="en-US" altLang="ko-KR" sz="1600" kern="0" dirty="0">
                <a:latin typeface="+mn-ea"/>
              </a:rPr>
              <a:t>(96.4%), YOLOv11-N</a:t>
            </a:r>
            <a:r>
              <a:rPr lang="ko-KR" altLang="en-US" sz="1600" kern="0" dirty="0">
                <a:latin typeface="+mn-ea"/>
              </a:rPr>
              <a:t>의 </a:t>
            </a:r>
            <a:r>
              <a:rPr lang="en-US" altLang="ko-KR" sz="1600" kern="0" dirty="0">
                <a:latin typeface="+mn-ea"/>
              </a:rPr>
              <a:t>1,396</a:t>
            </a:r>
            <a:r>
              <a:rPr lang="ko-KR" altLang="en-US" sz="1600" kern="0" dirty="0">
                <a:latin typeface="+mn-ea"/>
              </a:rPr>
              <a:t>건</a:t>
            </a:r>
            <a:r>
              <a:rPr lang="en-US" altLang="ko-KR" sz="1600" kern="0" dirty="0">
                <a:latin typeface="+mn-ea"/>
              </a:rPr>
              <a:t>(95.7%)</a:t>
            </a:r>
            <a:r>
              <a:rPr lang="ko-KR" altLang="en-US" sz="1600" kern="0" dirty="0">
                <a:latin typeface="+mn-ea"/>
              </a:rPr>
              <a:t>보다  </a:t>
            </a:r>
            <a:r>
              <a:rPr lang="en-US" altLang="ko-KR" sz="1600" kern="0" dirty="0">
                <a:latin typeface="+mn-ea"/>
              </a:rPr>
              <a:t>0.7pp </a:t>
            </a:r>
            <a:r>
              <a:rPr lang="ko-KR" altLang="en-US" sz="1600" kern="0" dirty="0">
                <a:latin typeface="+mn-ea"/>
              </a:rPr>
              <a:t>높은 탐지 성능을 보임</a:t>
            </a:r>
            <a:r>
              <a:rPr lang="en-US" altLang="ko-KR" sz="1600" kern="0" dirty="0">
                <a:latin typeface="+mn-ea"/>
              </a:rPr>
              <a:t>. </a:t>
            </a:r>
            <a:r>
              <a:rPr lang="ko-KR" altLang="en-US" sz="1600" kern="0" dirty="0">
                <a:latin typeface="+mn-ea"/>
              </a:rPr>
              <a:t>이는 </a:t>
            </a:r>
            <a:r>
              <a:rPr lang="en-US" altLang="ko-KR" sz="1600" kern="0" dirty="0">
                <a:latin typeface="+mn-ea"/>
              </a:rPr>
              <a:t>RT-DETR</a:t>
            </a:r>
            <a:r>
              <a:rPr lang="ko-KR" altLang="en-US" sz="1600" kern="0" dirty="0">
                <a:latin typeface="+mn-ea"/>
              </a:rPr>
              <a:t>의 특성이 복잡한 불량 패턴에 보다 민감하게 반응할 수 있음을 보여줌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600" kern="0" dirty="0">
                <a:latin typeface="+mn-ea"/>
              </a:rPr>
              <a:t>그러나 연산 시간 및 실시간성 측면에서는 경량화 구조를 가진 </a:t>
            </a:r>
            <a:r>
              <a:rPr lang="en-US" altLang="ko-KR" sz="1600" kern="0" dirty="0">
                <a:latin typeface="+mn-ea"/>
              </a:rPr>
              <a:t>YOLOv11-N</a:t>
            </a:r>
            <a:r>
              <a:rPr lang="ko-KR" altLang="en-US" sz="1600" kern="0" dirty="0">
                <a:latin typeface="+mn-ea"/>
              </a:rPr>
              <a:t>이 </a:t>
            </a:r>
            <a:r>
              <a:rPr lang="en-US" altLang="ko-KR" sz="1600" kern="0" dirty="0">
                <a:latin typeface="+mn-ea"/>
              </a:rPr>
              <a:t>RT-DETR </a:t>
            </a:r>
            <a:r>
              <a:rPr lang="ko-KR" altLang="en-US" sz="1600" kern="0" dirty="0">
                <a:latin typeface="+mn-ea"/>
              </a:rPr>
              <a:t>대비 우수하며</a:t>
            </a:r>
            <a:r>
              <a:rPr lang="en-US" altLang="ko-KR" sz="1600" kern="0" dirty="0">
                <a:latin typeface="+mn-ea"/>
              </a:rPr>
              <a:t>, </a:t>
            </a:r>
            <a:r>
              <a:rPr lang="ko-KR" altLang="en-US" sz="1600" kern="0" dirty="0">
                <a:latin typeface="+mn-ea"/>
              </a:rPr>
              <a:t>실시간 불량 검출이 요구되는 제조 환경에서 더 유리함</a:t>
            </a:r>
            <a:endParaRPr lang="en-US" altLang="ko-KR" sz="1600" kern="0" dirty="0"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97E191E-1D98-913D-F486-37665AE3CD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5834" y="4450464"/>
            <a:ext cx="7042850" cy="203587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508D306-D0EE-68AE-4AA7-276B00F22266}"/>
              </a:ext>
            </a:extLst>
          </p:cNvPr>
          <p:cNvSpPr txBox="1"/>
          <p:nvPr/>
        </p:nvSpPr>
        <p:spPr>
          <a:xfrm>
            <a:off x="3134272" y="6586001"/>
            <a:ext cx="49859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[YOLOv11-N </a:t>
            </a:r>
            <a:r>
              <a:rPr lang="ko-KR" altLang="en-US" sz="1200" b="1" dirty="0"/>
              <a:t>모델과 </a:t>
            </a:r>
            <a:r>
              <a:rPr lang="en-US" altLang="ko-KR" sz="1200" b="1" dirty="0"/>
              <a:t>RT-DETR </a:t>
            </a:r>
            <a:r>
              <a:rPr lang="ko-KR" altLang="en-US" sz="1200" b="1" dirty="0"/>
              <a:t>모델의 </a:t>
            </a:r>
            <a:r>
              <a:rPr lang="ko-KR" altLang="en-US" sz="1200" b="1" dirty="0" err="1"/>
              <a:t>연산량</a:t>
            </a:r>
            <a:r>
              <a:rPr lang="ko-KR" altLang="en-US" sz="1200" b="1" dirty="0"/>
              <a:t> 비교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21407171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2A3849-B424-BBBC-0A86-56D70E8826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86B1288-2B80-F397-BA04-51D5220BB66D}"/>
              </a:ext>
            </a:extLst>
          </p:cNvPr>
          <p:cNvSpPr txBox="1"/>
          <p:nvPr/>
        </p:nvSpPr>
        <p:spPr>
          <a:xfrm>
            <a:off x="1304365" y="599583"/>
            <a:ext cx="79702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Ⅳ. </a:t>
            </a:r>
            <a:r>
              <a:rPr lang="ko-KR" altLang="en-US" sz="28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딥러닝 모델 구현 및 학습</a:t>
            </a:r>
            <a:endParaRPr lang="ko-KR" altLang="en-US" sz="2000" i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A220B7A2-AFCD-7143-F400-0CB18EB16C50}"/>
              </a:ext>
            </a:extLst>
          </p:cNvPr>
          <p:cNvGrpSpPr/>
          <p:nvPr/>
        </p:nvGrpSpPr>
        <p:grpSpPr>
          <a:xfrm>
            <a:off x="430306" y="1408458"/>
            <a:ext cx="6327333" cy="381458"/>
            <a:chOff x="430306" y="1408458"/>
            <a:chExt cx="6327333" cy="381458"/>
          </a:xfrm>
        </p:grpSpPr>
        <p:sp>
          <p:nvSpPr>
            <p:cNvPr id="23" name="TextBox 36">
              <a:extLst>
                <a:ext uri="{FF2B5EF4-FFF2-40B4-BE49-F238E27FC236}">
                  <a16:creationId xmlns:a16="http://schemas.microsoft.com/office/drawing/2014/main" id="{E9EC2BC2-F614-417F-CA46-C80263895A5F}"/>
                </a:ext>
              </a:extLst>
            </p:cNvPr>
            <p:cNvSpPr txBox="1"/>
            <p:nvPr/>
          </p:nvSpPr>
          <p:spPr>
            <a:xfrm>
              <a:off x="1304365" y="1443791"/>
              <a:ext cx="5453274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1pPr>
              <a:lvl2pPr marL="494297" indent="3457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2pPr>
              <a:lvl3pPr marL="990323" indent="5185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3pPr>
              <a:lvl4pPr marL="1486348" indent="6913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4pPr>
              <a:lvl5pPr marL="1980645" indent="1037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5pPr>
              <a:lvl6pPr marL="2488768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6pPr>
              <a:lvl7pPr marL="2986522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7pPr>
              <a:lvl8pPr marL="3484275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8pPr>
              <a:lvl9pPr marL="3982029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성능 평가</a:t>
              </a: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59C27F59-8BE8-1205-BD5A-DA52875192F2}"/>
                </a:ext>
              </a:extLst>
            </p:cNvPr>
            <p:cNvGrpSpPr/>
            <p:nvPr/>
          </p:nvGrpSpPr>
          <p:grpSpPr>
            <a:xfrm>
              <a:off x="430306" y="1408458"/>
              <a:ext cx="729983" cy="381458"/>
              <a:chOff x="6228680" y="6884181"/>
              <a:chExt cx="667988" cy="249385"/>
            </a:xfrm>
          </p:grpSpPr>
          <p:sp>
            <p:nvSpPr>
              <p:cNvPr id="25" name="사각형: 둥근 위쪽 모서리 24">
                <a:extLst>
                  <a:ext uri="{FF2B5EF4-FFF2-40B4-BE49-F238E27FC236}">
                    <a16:creationId xmlns:a16="http://schemas.microsoft.com/office/drawing/2014/main" id="{140631DD-C7AC-B48D-4A26-192F803F29D1}"/>
                  </a:ext>
                </a:extLst>
              </p:cNvPr>
              <p:cNvSpPr/>
              <p:nvPr/>
            </p:nvSpPr>
            <p:spPr>
              <a:xfrm rot="5400000">
                <a:off x="6437981" y="6674880"/>
                <a:ext cx="249385" cy="66798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22000">
                    <a:schemeClr val="tx1">
                      <a:alpha val="50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5400000" scaled="1"/>
              </a:gradFill>
              <a:ln w="12700">
                <a:gradFill>
                  <a:gsLst>
                    <a:gs pos="9000">
                      <a:schemeClr val="bg1"/>
                    </a:gs>
                    <a:gs pos="92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latinLnBrk="1"/>
                <a:endParaRPr lang="ko-KR" altLang="en-US" b="1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1D46B96-CBEE-6412-C5F6-C6BDDD7566DD}"/>
                  </a:ext>
                </a:extLst>
              </p:cNvPr>
              <p:cNvSpPr txBox="1"/>
              <p:nvPr/>
            </p:nvSpPr>
            <p:spPr>
              <a:xfrm>
                <a:off x="6528557" y="6904142"/>
                <a:ext cx="264927" cy="181093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 fontAlgn="base" latinLnBrk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ko-KR" b="1" spc="-80" dirty="0">
                    <a:ln w="1270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4.</a:t>
                </a:r>
                <a:endParaRPr kumimoji="1" lang="ko-KR" altLang="en-US" b="1" spc="-80" dirty="0">
                  <a:ln w="127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F77E406-6F32-B3F5-A290-A5E1CAEFE059}"/>
              </a:ext>
            </a:extLst>
          </p:cNvPr>
          <p:cNvSpPr txBox="1"/>
          <p:nvPr/>
        </p:nvSpPr>
        <p:spPr>
          <a:xfrm>
            <a:off x="10134769" y="6684081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E2886697-6AD6-4FDA-9E51-14A767932366}" type="slidenum">
              <a:rPr lang="ko-KR" altLang="en-US" sz="1200" smtClean="0"/>
              <a:t>31</a:t>
            </a:fld>
            <a:endParaRPr lang="ko-KR" altLang="en-US" sz="12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4351332-71D8-3F0B-F765-0491B89EF603}"/>
              </a:ext>
            </a:extLst>
          </p:cNvPr>
          <p:cNvSpPr txBox="1"/>
          <p:nvPr/>
        </p:nvSpPr>
        <p:spPr>
          <a:xfrm>
            <a:off x="758014" y="1820449"/>
            <a:ext cx="9366362" cy="2630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+mn-ea"/>
              </a:rPr>
              <a:t>2)</a:t>
            </a:r>
            <a:r>
              <a:rPr lang="ko-KR" altLang="en-US" sz="1600" dirty="0">
                <a:latin typeface="+mn-ea"/>
              </a:rPr>
              <a:t> </a:t>
            </a:r>
            <a:r>
              <a:rPr lang="en-US" altLang="ko-KR" sz="1600" dirty="0">
                <a:latin typeface="+mn-ea"/>
              </a:rPr>
              <a:t>2</a:t>
            </a:r>
            <a:r>
              <a:rPr lang="ko-KR" altLang="en-US" sz="1600" dirty="0">
                <a:latin typeface="+mn-ea"/>
              </a:rPr>
              <a:t>차 실험 결과 </a:t>
            </a:r>
            <a:r>
              <a:rPr lang="en-US" altLang="ko-KR" sz="1600" kern="0" dirty="0">
                <a:latin typeface="+mn-ea"/>
              </a:rPr>
              <a:t>- YOLOv11-N vs. RT-DETR </a:t>
            </a:r>
            <a:r>
              <a:rPr lang="ko-KR" altLang="en-US" sz="1600" kern="0" dirty="0">
                <a:latin typeface="+mn-ea"/>
              </a:rPr>
              <a:t>비교 결과 </a:t>
            </a:r>
            <a:r>
              <a:rPr lang="en-US" altLang="ko-KR" sz="1600" kern="0" dirty="0">
                <a:latin typeface="+mn-ea"/>
              </a:rPr>
              <a:t>[</a:t>
            </a:r>
            <a:r>
              <a:rPr lang="ko-KR" altLang="en-US" sz="1600" kern="0" dirty="0">
                <a:latin typeface="+mn-ea"/>
              </a:rPr>
              <a:t>계속</a:t>
            </a:r>
            <a:r>
              <a:rPr lang="en-US" altLang="ko-KR" sz="1600" kern="0" dirty="0">
                <a:latin typeface="+mn-ea"/>
              </a:rPr>
              <a:t>]</a:t>
            </a:r>
            <a:endParaRPr lang="en-US" altLang="ko-KR" sz="160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600" kern="0" dirty="0">
                <a:latin typeface="+mn-ea"/>
              </a:rPr>
              <a:t>YOLOv11-N</a:t>
            </a:r>
            <a:r>
              <a:rPr lang="ko-KR" altLang="en-US" sz="1600" kern="0" dirty="0">
                <a:latin typeface="+mn-ea"/>
              </a:rPr>
              <a:t>의 성능을 더욱 향상시키기 위해 데이터 증강 관련 </a:t>
            </a:r>
            <a:r>
              <a:rPr lang="ko-KR" altLang="en-US" sz="1600" kern="0" dirty="0" err="1">
                <a:latin typeface="+mn-ea"/>
              </a:rPr>
              <a:t>하이퍼</a:t>
            </a:r>
            <a:r>
              <a:rPr lang="ko-KR" altLang="en-US" sz="1600" kern="0" dirty="0">
                <a:latin typeface="+mn-ea"/>
              </a:rPr>
              <a:t> 파라미터인 </a:t>
            </a:r>
            <a:r>
              <a:rPr lang="en-US" altLang="ko-KR" sz="1600" kern="0" dirty="0">
                <a:latin typeface="+mn-ea"/>
              </a:rPr>
              <a:t>degrees(</a:t>
            </a:r>
            <a:r>
              <a:rPr lang="ko-KR" altLang="en-US" sz="1600" kern="0" dirty="0">
                <a:latin typeface="+mn-ea"/>
              </a:rPr>
              <a:t>회전 각도</a:t>
            </a:r>
            <a:r>
              <a:rPr lang="en-US" altLang="ko-KR" sz="1600" kern="0" dirty="0">
                <a:latin typeface="+mn-ea"/>
              </a:rPr>
              <a:t>), </a:t>
            </a:r>
            <a:r>
              <a:rPr lang="en-US" altLang="ko-KR" sz="1600" kern="0" dirty="0" err="1">
                <a:latin typeface="+mn-ea"/>
              </a:rPr>
              <a:t>flipud</a:t>
            </a:r>
            <a:r>
              <a:rPr lang="en-US" altLang="ko-KR" sz="1600" kern="0" dirty="0">
                <a:latin typeface="+mn-ea"/>
              </a:rPr>
              <a:t>(</a:t>
            </a:r>
            <a:r>
              <a:rPr lang="ko-KR" altLang="en-US" sz="1600" kern="0" dirty="0">
                <a:latin typeface="+mn-ea"/>
              </a:rPr>
              <a:t>상하 반전 확률</a:t>
            </a:r>
            <a:r>
              <a:rPr lang="en-US" altLang="ko-KR" sz="1600" kern="0" dirty="0">
                <a:latin typeface="+mn-ea"/>
              </a:rPr>
              <a:t>), </a:t>
            </a:r>
            <a:r>
              <a:rPr lang="en-US" altLang="ko-KR" sz="1600" kern="0" dirty="0" err="1">
                <a:latin typeface="+mn-ea"/>
              </a:rPr>
              <a:t>fliplr</a:t>
            </a:r>
            <a:r>
              <a:rPr lang="en-US" altLang="ko-KR" sz="1600" kern="0" dirty="0">
                <a:latin typeface="+mn-ea"/>
              </a:rPr>
              <a:t>(</a:t>
            </a:r>
            <a:r>
              <a:rPr lang="ko-KR" altLang="en-US" sz="1600" kern="0" dirty="0">
                <a:latin typeface="+mn-ea"/>
              </a:rPr>
              <a:t>좌우 반전 확률</a:t>
            </a:r>
            <a:r>
              <a:rPr lang="en-US" altLang="ko-KR" sz="1600" kern="0" dirty="0">
                <a:latin typeface="+mn-ea"/>
              </a:rPr>
              <a:t>)</a:t>
            </a:r>
            <a:r>
              <a:rPr lang="ko-KR" altLang="en-US" sz="1600" kern="0" dirty="0">
                <a:latin typeface="+mn-ea"/>
              </a:rPr>
              <a:t>에 대한 튜닝을 실시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나머지 두개를 고정한 상태로 하나씩 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0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부터 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1.0(180)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까지 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0.1 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간격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(22.5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도 간격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)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변경하며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,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 불량 탐지 성능이 가장 좋은 파라미터를 찾아봄</a:t>
            </a:r>
            <a:endParaRPr lang="en-US" altLang="ko-KR" sz="1600" kern="0" dirty="0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실험 결과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, 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아래와 같이 </a:t>
            </a:r>
            <a:r>
              <a:rPr lang="en-US" altLang="ko-KR" sz="1600" kern="0" dirty="0" err="1">
                <a:solidFill>
                  <a:srgbClr val="000000"/>
                </a:solidFill>
                <a:latin typeface="맑은 고딕" panose="020B0503020000020004" pitchFamily="50" charset="-127"/>
              </a:rPr>
              <a:t>degress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 = 180, </a:t>
            </a:r>
            <a:r>
              <a:rPr lang="en-US" altLang="ko-KR" sz="1600" kern="0" dirty="0" err="1">
                <a:solidFill>
                  <a:srgbClr val="000000"/>
                </a:solidFill>
                <a:latin typeface="맑은 고딕" panose="020B0503020000020004" pitchFamily="50" charset="-127"/>
              </a:rPr>
              <a:t>flipud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 = 0.5, </a:t>
            </a:r>
            <a:r>
              <a:rPr lang="en-US" altLang="ko-KR" sz="1600" kern="0" dirty="0" err="1">
                <a:solidFill>
                  <a:srgbClr val="000000"/>
                </a:solidFill>
                <a:latin typeface="맑은 고딕" panose="020B0503020000020004" pitchFamily="50" charset="-127"/>
              </a:rPr>
              <a:t>fliplr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 = 0.2 </a:t>
            </a:r>
            <a:r>
              <a:rPr lang="ko-KR" altLang="en-US" sz="1600" kern="0" dirty="0" err="1">
                <a:solidFill>
                  <a:srgbClr val="000000"/>
                </a:solidFill>
                <a:latin typeface="맑은 고딕" panose="020B0503020000020004" pitchFamily="50" charset="-127"/>
              </a:rPr>
              <a:t>일때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 각자 가장 좋은 성능을 보였음</a:t>
            </a:r>
            <a:endParaRPr lang="en-US" altLang="ko-KR" sz="1600" kern="0" dirty="0"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FA6C1B9-6FB4-284B-09EB-46D3A390EB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1629" y="4450465"/>
            <a:ext cx="3562767" cy="204755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B731D6D-8358-2C86-0023-FFEEDEF9F3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2352" y="4431858"/>
            <a:ext cx="3562767" cy="195758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C41F846-6ACE-4CBD-134B-A1D3EC61AD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88" y="4450464"/>
            <a:ext cx="3398041" cy="223361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ECFEDF3-A0E3-2A3E-C5A8-812A82C5D7D4}"/>
              </a:ext>
            </a:extLst>
          </p:cNvPr>
          <p:cNvSpPr txBox="1"/>
          <p:nvPr/>
        </p:nvSpPr>
        <p:spPr>
          <a:xfrm>
            <a:off x="3316979" y="6486199"/>
            <a:ext cx="36874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en-US" altLang="ko-KR" sz="1200" b="1" dirty="0" err="1"/>
              <a:t>flipud</a:t>
            </a:r>
            <a:r>
              <a:rPr lang="en-US" altLang="ko-KR" sz="1200" b="1" dirty="0"/>
              <a:t> </a:t>
            </a:r>
            <a:r>
              <a:rPr lang="ko-KR" altLang="en-US" sz="1200" b="1" dirty="0"/>
              <a:t>파라미터 변경에 의한 성능 비교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544AF1C-A286-B6AB-8EBC-A2D6281DCDF8}"/>
              </a:ext>
            </a:extLst>
          </p:cNvPr>
          <p:cNvSpPr txBox="1"/>
          <p:nvPr/>
        </p:nvSpPr>
        <p:spPr>
          <a:xfrm>
            <a:off x="43587" y="6656253"/>
            <a:ext cx="33980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en-US" altLang="ko-KR" sz="1200" b="1" dirty="0" err="1"/>
              <a:t>fliplr</a:t>
            </a:r>
            <a:r>
              <a:rPr lang="en-US" altLang="ko-KR" sz="1200" b="1" dirty="0"/>
              <a:t> </a:t>
            </a:r>
            <a:r>
              <a:rPr lang="ko-KR" altLang="en-US" sz="1200" b="1" dirty="0"/>
              <a:t>파라미터 변경에 의한 성능 비교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666D83-2754-C323-A9A0-02719A4F1E9E}"/>
              </a:ext>
            </a:extLst>
          </p:cNvPr>
          <p:cNvSpPr txBox="1"/>
          <p:nvPr/>
        </p:nvSpPr>
        <p:spPr>
          <a:xfrm>
            <a:off x="7004396" y="6383531"/>
            <a:ext cx="36874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[degrees </a:t>
            </a:r>
            <a:r>
              <a:rPr lang="ko-KR" altLang="en-US" sz="1200" b="1" dirty="0"/>
              <a:t>파라미터 변경에 의한 성능 비교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40526358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161A64-0013-F8B7-084A-B712C8FDCE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544E705-61FC-A28F-FC8F-81261A488CCE}"/>
              </a:ext>
            </a:extLst>
          </p:cNvPr>
          <p:cNvSpPr txBox="1"/>
          <p:nvPr/>
        </p:nvSpPr>
        <p:spPr>
          <a:xfrm>
            <a:off x="1304365" y="599583"/>
            <a:ext cx="79702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Ⅳ. </a:t>
            </a:r>
            <a:r>
              <a:rPr lang="ko-KR" altLang="en-US" sz="28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딥러닝 모델 구현 및 학습</a:t>
            </a:r>
            <a:endParaRPr lang="ko-KR" altLang="en-US" sz="2000" i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F5A4FF26-D006-EEEC-D329-4CA2994A033D}"/>
              </a:ext>
            </a:extLst>
          </p:cNvPr>
          <p:cNvGrpSpPr/>
          <p:nvPr/>
        </p:nvGrpSpPr>
        <p:grpSpPr>
          <a:xfrm>
            <a:off x="430306" y="1408458"/>
            <a:ext cx="6327333" cy="381458"/>
            <a:chOff x="430306" y="1408458"/>
            <a:chExt cx="6327333" cy="381458"/>
          </a:xfrm>
        </p:grpSpPr>
        <p:sp>
          <p:nvSpPr>
            <p:cNvPr id="23" name="TextBox 36">
              <a:extLst>
                <a:ext uri="{FF2B5EF4-FFF2-40B4-BE49-F238E27FC236}">
                  <a16:creationId xmlns:a16="http://schemas.microsoft.com/office/drawing/2014/main" id="{2AF10EF8-FAA4-88A9-9E97-7D04D5E9ED87}"/>
                </a:ext>
              </a:extLst>
            </p:cNvPr>
            <p:cNvSpPr txBox="1"/>
            <p:nvPr/>
          </p:nvSpPr>
          <p:spPr>
            <a:xfrm>
              <a:off x="1304365" y="1443791"/>
              <a:ext cx="5453274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1pPr>
              <a:lvl2pPr marL="494297" indent="3457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2pPr>
              <a:lvl3pPr marL="990323" indent="5185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3pPr>
              <a:lvl4pPr marL="1486348" indent="6913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4pPr>
              <a:lvl5pPr marL="1980645" indent="1037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5pPr>
              <a:lvl6pPr marL="2488768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6pPr>
              <a:lvl7pPr marL="2986522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7pPr>
              <a:lvl8pPr marL="3484275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8pPr>
              <a:lvl9pPr marL="3982029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성능 평가</a:t>
              </a: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18FCB67D-53E7-D1B4-402F-6634198D4FA4}"/>
                </a:ext>
              </a:extLst>
            </p:cNvPr>
            <p:cNvGrpSpPr/>
            <p:nvPr/>
          </p:nvGrpSpPr>
          <p:grpSpPr>
            <a:xfrm>
              <a:off x="430306" y="1408458"/>
              <a:ext cx="729983" cy="381458"/>
              <a:chOff x="6228680" y="6884181"/>
              <a:chExt cx="667988" cy="249385"/>
            </a:xfrm>
          </p:grpSpPr>
          <p:sp>
            <p:nvSpPr>
              <p:cNvPr id="25" name="사각형: 둥근 위쪽 모서리 24">
                <a:extLst>
                  <a:ext uri="{FF2B5EF4-FFF2-40B4-BE49-F238E27FC236}">
                    <a16:creationId xmlns:a16="http://schemas.microsoft.com/office/drawing/2014/main" id="{CAA8AC99-783D-48DA-2554-57351A91D216}"/>
                  </a:ext>
                </a:extLst>
              </p:cNvPr>
              <p:cNvSpPr/>
              <p:nvPr/>
            </p:nvSpPr>
            <p:spPr>
              <a:xfrm rot="5400000">
                <a:off x="6437981" y="6674880"/>
                <a:ext cx="249385" cy="66798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22000">
                    <a:schemeClr val="tx1">
                      <a:alpha val="50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5400000" scaled="1"/>
              </a:gradFill>
              <a:ln w="12700">
                <a:gradFill>
                  <a:gsLst>
                    <a:gs pos="9000">
                      <a:schemeClr val="bg1"/>
                    </a:gs>
                    <a:gs pos="92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latinLnBrk="1"/>
                <a:endParaRPr lang="ko-KR" altLang="en-US" b="1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644ABCE-4256-4D13-C809-7F26037010FE}"/>
                  </a:ext>
                </a:extLst>
              </p:cNvPr>
              <p:cNvSpPr txBox="1"/>
              <p:nvPr/>
            </p:nvSpPr>
            <p:spPr>
              <a:xfrm>
                <a:off x="6528557" y="6904142"/>
                <a:ext cx="264927" cy="181093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 fontAlgn="base" latinLnBrk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ko-KR" b="1" spc="-80" dirty="0">
                    <a:ln w="1270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4.</a:t>
                </a:r>
                <a:endParaRPr kumimoji="1" lang="ko-KR" altLang="en-US" b="1" spc="-80" dirty="0">
                  <a:ln w="127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24813052-43C9-CD24-3784-A89B06825D29}"/>
              </a:ext>
            </a:extLst>
          </p:cNvPr>
          <p:cNvSpPr txBox="1"/>
          <p:nvPr/>
        </p:nvSpPr>
        <p:spPr>
          <a:xfrm>
            <a:off x="10134769" y="7077075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E2886697-6AD6-4FDA-9E51-14A767932366}" type="slidenum">
              <a:rPr lang="ko-KR" altLang="en-US" sz="1200" smtClean="0"/>
              <a:t>32</a:t>
            </a:fld>
            <a:endParaRPr lang="ko-KR" altLang="en-US" sz="12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F95147-67D3-656A-B1B2-756273D9ADA6}"/>
              </a:ext>
            </a:extLst>
          </p:cNvPr>
          <p:cNvSpPr txBox="1"/>
          <p:nvPr/>
        </p:nvSpPr>
        <p:spPr>
          <a:xfrm>
            <a:off x="758014" y="1820449"/>
            <a:ext cx="9366362" cy="15220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+mn-ea"/>
              </a:rPr>
              <a:t>2)</a:t>
            </a:r>
            <a:r>
              <a:rPr lang="ko-KR" altLang="en-US" sz="1600" dirty="0">
                <a:latin typeface="+mn-ea"/>
              </a:rPr>
              <a:t> </a:t>
            </a:r>
            <a:r>
              <a:rPr lang="en-US" altLang="ko-KR" sz="1600" dirty="0">
                <a:latin typeface="+mn-ea"/>
              </a:rPr>
              <a:t>2</a:t>
            </a:r>
            <a:r>
              <a:rPr lang="ko-KR" altLang="en-US" sz="1600" dirty="0">
                <a:latin typeface="+mn-ea"/>
              </a:rPr>
              <a:t>차 실험 결과 </a:t>
            </a:r>
            <a:r>
              <a:rPr lang="en-US" altLang="ko-KR" sz="1600" kern="0" dirty="0">
                <a:latin typeface="+mn-ea"/>
              </a:rPr>
              <a:t>- YOLOv11-N vs. RT-DETR </a:t>
            </a:r>
            <a:r>
              <a:rPr lang="ko-KR" altLang="en-US" sz="1600" kern="0" dirty="0">
                <a:latin typeface="+mn-ea"/>
              </a:rPr>
              <a:t>비교 결과 </a:t>
            </a:r>
            <a:r>
              <a:rPr lang="en-US" altLang="ko-KR" sz="1600" kern="0" dirty="0">
                <a:latin typeface="+mn-ea"/>
              </a:rPr>
              <a:t>[</a:t>
            </a:r>
            <a:r>
              <a:rPr lang="ko-KR" altLang="en-US" sz="1600" kern="0" dirty="0">
                <a:latin typeface="+mn-ea"/>
              </a:rPr>
              <a:t>계속</a:t>
            </a:r>
            <a:r>
              <a:rPr lang="en-US" altLang="ko-KR" sz="1600" kern="0" dirty="0">
                <a:latin typeface="+mn-ea"/>
              </a:rPr>
              <a:t>]</a:t>
            </a:r>
            <a:endParaRPr lang="en-US" altLang="ko-KR" sz="160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600" kern="0" dirty="0">
                <a:latin typeface="+mn-ea"/>
              </a:rPr>
              <a:t>상위 성능의 파라미터들을 조합하여 총 </a:t>
            </a:r>
            <a:r>
              <a:rPr lang="en-US" altLang="ko-KR" sz="1600" kern="0" dirty="0">
                <a:latin typeface="+mn-ea"/>
              </a:rPr>
              <a:t>16</a:t>
            </a:r>
            <a:r>
              <a:rPr lang="ko-KR" altLang="en-US" sz="1600" kern="0" dirty="0">
                <a:latin typeface="+mn-ea"/>
              </a:rPr>
              <a:t>개의 조합을 만들었고</a:t>
            </a:r>
            <a:r>
              <a:rPr lang="en-US" altLang="ko-KR" sz="1600" kern="0" dirty="0">
                <a:latin typeface="+mn-ea"/>
              </a:rPr>
              <a:t>, </a:t>
            </a:r>
            <a:r>
              <a:rPr lang="ko-KR" altLang="en-US" sz="1600" kern="0" dirty="0">
                <a:latin typeface="+mn-ea"/>
              </a:rPr>
              <a:t>이를 실험하여 최종 성능을 검토한 결과</a:t>
            </a:r>
            <a:r>
              <a:rPr lang="en-US" altLang="ko-KR" sz="1600" kern="0" dirty="0">
                <a:latin typeface="+mn-ea"/>
              </a:rPr>
              <a:t>, degrees=0, </a:t>
            </a:r>
            <a:r>
              <a:rPr lang="en-US" altLang="ko-KR" sz="1600" kern="0" dirty="0" err="1">
                <a:latin typeface="+mn-ea"/>
              </a:rPr>
              <a:t>flipud</a:t>
            </a:r>
            <a:r>
              <a:rPr lang="en-US" altLang="ko-KR" sz="1600" kern="0" dirty="0">
                <a:latin typeface="+mn-ea"/>
              </a:rPr>
              <a:t>=0.0, </a:t>
            </a:r>
            <a:r>
              <a:rPr lang="en-US" altLang="ko-KR" sz="1600" kern="0" dirty="0" err="1">
                <a:latin typeface="+mn-ea"/>
              </a:rPr>
              <a:t>fliplr</a:t>
            </a:r>
            <a:r>
              <a:rPr lang="en-US" altLang="ko-KR" sz="1600" kern="0" dirty="0">
                <a:latin typeface="+mn-ea"/>
              </a:rPr>
              <a:t>=0.2</a:t>
            </a:r>
            <a:r>
              <a:rPr lang="ko-KR" altLang="en-US" sz="1600" kern="0" dirty="0">
                <a:latin typeface="+mn-ea"/>
              </a:rPr>
              <a:t>의 조합에서 </a:t>
            </a:r>
            <a:r>
              <a:rPr lang="en-US" altLang="ko-KR" sz="1600" kern="0" dirty="0">
                <a:latin typeface="+mn-ea"/>
              </a:rPr>
              <a:t>RT-DETR</a:t>
            </a:r>
            <a:r>
              <a:rPr lang="ko-KR" altLang="en-US" sz="1600" kern="0" dirty="0">
                <a:latin typeface="+mn-ea"/>
              </a:rPr>
              <a:t>과 비슷한 수준의 성능을 보임</a:t>
            </a:r>
            <a:endParaRPr lang="en-US" altLang="ko-KR" sz="1600" kern="0" dirty="0"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E6629D0-CF72-02A9-6043-A66367F31C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428" y="3329731"/>
            <a:ext cx="4992478" cy="3422536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3264BD15-BA65-D239-1BFE-71C1F18DDABE}"/>
              </a:ext>
            </a:extLst>
          </p:cNvPr>
          <p:cNvSpPr/>
          <p:nvPr/>
        </p:nvSpPr>
        <p:spPr bwMode="auto">
          <a:xfrm>
            <a:off x="353428" y="3540163"/>
            <a:ext cx="4992478" cy="239574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rgbClr val="00C0C0"/>
              </a:solidFill>
              <a:effectLst/>
              <a:latin typeface="Arial" charset="0"/>
            </a:endParaRPr>
          </a:p>
        </p:txBody>
      </p:sp>
      <p:pic>
        <p:nvPicPr>
          <p:cNvPr id="10" name="Picture 5">
            <a:extLst>
              <a:ext uri="{FF2B5EF4-FFF2-40B4-BE49-F238E27FC236}">
                <a16:creationId xmlns:a16="http://schemas.microsoft.com/office/drawing/2014/main" id="{D950F98A-D00A-6957-9576-BB384E492F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5281" y="2944928"/>
            <a:ext cx="4786503" cy="4192143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D072D34-E2A0-D188-EF86-26858FD1A999}"/>
              </a:ext>
            </a:extLst>
          </p:cNvPr>
          <p:cNvSpPr txBox="1"/>
          <p:nvPr/>
        </p:nvSpPr>
        <p:spPr>
          <a:xfrm>
            <a:off x="293830" y="6752267"/>
            <a:ext cx="49859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 err="1"/>
              <a:t>하이퍼파라미터</a:t>
            </a:r>
            <a:r>
              <a:rPr lang="ko-KR" altLang="en-US" sz="1200" b="1" dirty="0"/>
              <a:t> 조합별 불량 탐지 개수 비교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FDEDCE1-3340-3682-48CD-8766AE5E6561}"/>
              </a:ext>
            </a:extLst>
          </p:cNvPr>
          <p:cNvSpPr txBox="1"/>
          <p:nvPr/>
        </p:nvSpPr>
        <p:spPr>
          <a:xfrm>
            <a:off x="5380138" y="7079364"/>
            <a:ext cx="49859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[YOLOv11-N </a:t>
            </a:r>
            <a:r>
              <a:rPr lang="ko-KR" altLang="en-US" sz="1200" b="1" dirty="0"/>
              <a:t>튜닝 모델의 불량 탐지 개수를 나타낸 </a:t>
            </a:r>
            <a:r>
              <a:rPr lang="en-US" altLang="ko-KR" sz="1200" b="1" dirty="0"/>
              <a:t>Confusion Matrix]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21237119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920E79-FC19-8BDF-E25F-9E963AC530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973C292-F1AC-67DA-2FB0-CD85901568F1}"/>
              </a:ext>
            </a:extLst>
          </p:cNvPr>
          <p:cNvSpPr txBox="1"/>
          <p:nvPr/>
        </p:nvSpPr>
        <p:spPr>
          <a:xfrm>
            <a:off x="1304365" y="599583"/>
            <a:ext cx="79702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Ⅳ. </a:t>
            </a:r>
            <a:r>
              <a:rPr lang="ko-KR" altLang="en-US" sz="28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딥러닝 모델 구현 및 학습</a:t>
            </a:r>
            <a:endParaRPr lang="ko-KR" altLang="en-US" sz="2000" i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5BCC7453-C80A-C63F-56AB-37FE85CB0032}"/>
              </a:ext>
            </a:extLst>
          </p:cNvPr>
          <p:cNvGrpSpPr/>
          <p:nvPr/>
        </p:nvGrpSpPr>
        <p:grpSpPr>
          <a:xfrm>
            <a:off x="430306" y="1408458"/>
            <a:ext cx="6327333" cy="381458"/>
            <a:chOff x="430306" y="1408458"/>
            <a:chExt cx="6327333" cy="381458"/>
          </a:xfrm>
        </p:grpSpPr>
        <p:sp>
          <p:nvSpPr>
            <p:cNvPr id="23" name="TextBox 36">
              <a:extLst>
                <a:ext uri="{FF2B5EF4-FFF2-40B4-BE49-F238E27FC236}">
                  <a16:creationId xmlns:a16="http://schemas.microsoft.com/office/drawing/2014/main" id="{3BE32057-E88A-A46E-5729-D46EB63A7E83}"/>
                </a:ext>
              </a:extLst>
            </p:cNvPr>
            <p:cNvSpPr txBox="1"/>
            <p:nvPr/>
          </p:nvSpPr>
          <p:spPr>
            <a:xfrm>
              <a:off x="1304365" y="1443791"/>
              <a:ext cx="5453274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1pPr>
              <a:lvl2pPr marL="494297" indent="3457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2pPr>
              <a:lvl3pPr marL="990323" indent="5185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3pPr>
              <a:lvl4pPr marL="1486348" indent="6913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4pPr>
              <a:lvl5pPr marL="1980645" indent="1037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5pPr>
              <a:lvl6pPr marL="2488768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6pPr>
              <a:lvl7pPr marL="2986522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7pPr>
              <a:lvl8pPr marL="3484275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8pPr>
              <a:lvl9pPr marL="3982029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성능 평가</a:t>
              </a: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244D1D17-13CA-A4D0-527C-12893D3263C3}"/>
                </a:ext>
              </a:extLst>
            </p:cNvPr>
            <p:cNvGrpSpPr/>
            <p:nvPr/>
          </p:nvGrpSpPr>
          <p:grpSpPr>
            <a:xfrm>
              <a:off x="430306" y="1408458"/>
              <a:ext cx="729983" cy="381458"/>
              <a:chOff x="6228680" y="6884181"/>
              <a:chExt cx="667988" cy="249385"/>
            </a:xfrm>
          </p:grpSpPr>
          <p:sp>
            <p:nvSpPr>
              <p:cNvPr id="25" name="사각형: 둥근 위쪽 모서리 24">
                <a:extLst>
                  <a:ext uri="{FF2B5EF4-FFF2-40B4-BE49-F238E27FC236}">
                    <a16:creationId xmlns:a16="http://schemas.microsoft.com/office/drawing/2014/main" id="{974DDCF5-95CC-BC01-5040-848930128496}"/>
                  </a:ext>
                </a:extLst>
              </p:cNvPr>
              <p:cNvSpPr/>
              <p:nvPr/>
            </p:nvSpPr>
            <p:spPr>
              <a:xfrm rot="5400000">
                <a:off x="6437981" y="6674880"/>
                <a:ext cx="249385" cy="66798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22000">
                    <a:schemeClr val="tx1">
                      <a:alpha val="50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5400000" scaled="1"/>
              </a:gradFill>
              <a:ln w="12700">
                <a:gradFill>
                  <a:gsLst>
                    <a:gs pos="9000">
                      <a:schemeClr val="bg1"/>
                    </a:gs>
                    <a:gs pos="92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latinLnBrk="1"/>
                <a:endParaRPr lang="ko-KR" altLang="en-US" b="1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2F10197-2BE5-C37C-B523-6DA6518DD708}"/>
                  </a:ext>
                </a:extLst>
              </p:cNvPr>
              <p:cNvSpPr txBox="1"/>
              <p:nvPr/>
            </p:nvSpPr>
            <p:spPr>
              <a:xfrm>
                <a:off x="6528557" y="6904142"/>
                <a:ext cx="264927" cy="181093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 fontAlgn="base" latinLnBrk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ko-KR" b="1" spc="-80" dirty="0">
                    <a:ln w="1270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4.</a:t>
                </a:r>
                <a:endParaRPr kumimoji="1" lang="ko-KR" altLang="en-US" b="1" spc="-80" dirty="0">
                  <a:ln w="127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E848D3C0-045D-B90C-FE95-30EA7880FCE1}"/>
              </a:ext>
            </a:extLst>
          </p:cNvPr>
          <p:cNvSpPr txBox="1"/>
          <p:nvPr/>
        </p:nvSpPr>
        <p:spPr>
          <a:xfrm>
            <a:off x="10134769" y="7077075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E2886697-6AD6-4FDA-9E51-14A767932366}" type="slidenum">
              <a:rPr lang="ko-KR" altLang="en-US" sz="1200" smtClean="0"/>
              <a:t>33</a:t>
            </a:fld>
            <a:endParaRPr lang="ko-KR" altLang="en-US" sz="12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D599A5E-5A0F-03DD-8024-B410C2F8AF94}"/>
              </a:ext>
            </a:extLst>
          </p:cNvPr>
          <p:cNvSpPr txBox="1"/>
          <p:nvPr/>
        </p:nvSpPr>
        <p:spPr>
          <a:xfrm>
            <a:off x="758014" y="1820449"/>
            <a:ext cx="9366362" cy="4140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+mn-ea"/>
              </a:rPr>
              <a:t>2)</a:t>
            </a:r>
            <a:r>
              <a:rPr lang="ko-KR" altLang="en-US" sz="1600" dirty="0">
                <a:latin typeface="+mn-ea"/>
              </a:rPr>
              <a:t> </a:t>
            </a:r>
            <a:r>
              <a:rPr lang="en-US" altLang="ko-KR" sz="1600" dirty="0">
                <a:latin typeface="+mn-ea"/>
              </a:rPr>
              <a:t>2</a:t>
            </a:r>
            <a:r>
              <a:rPr lang="ko-KR" altLang="en-US" sz="1600" dirty="0">
                <a:latin typeface="+mn-ea"/>
              </a:rPr>
              <a:t>차 실험 결과 </a:t>
            </a:r>
            <a:r>
              <a:rPr lang="en-US" altLang="ko-KR" sz="1600" kern="0" dirty="0">
                <a:latin typeface="+mn-ea"/>
              </a:rPr>
              <a:t>- YOLOv11-N vs. RT-DETR </a:t>
            </a:r>
            <a:r>
              <a:rPr lang="ko-KR" altLang="en-US" sz="1600" kern="0" dirty="0">
                <a:latin typeface="+mn-ea"/>
              </a:rPr>
              <a:t>비교 결과 </a:t>
            </a:r>
            <a:r>
              <a:rPr lang="en-US" altLang="ko-KR" sz="1600" kern="0" dirty="0">
                <a:latin typeface="+mn-ea"/>
              </a:rPr>
              <a:t>[</a:t>
            </a:r>
            <a:r>
              <a:rPr lang="ko-KR" altLang="en-US" sz="1600" kern="0" dirty="0">
                <a:latin typeface="+mn-ea"/>
              </a:rPr>
              <a:t>계속</a:t>
            </a:r>
            <a:r>
              <a:rPr lang="en-US" altLang="ko-KR" sz="1600" kern="0" dirty="0">
                <a:latin typeface="+mn-ea"/>
              </a:rPr>
              <a:t>]</a:t>
            </a:r>
            <a:endParaRPr lang="en-US" altLang="ko-KR" sz="1600" dirty="0"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8A532AF-CAF2-D9F3-7BA3-B626E3584D09}"/>
              </a:ext>
            </a:extLst>
          </p:cNvPr>
          <p:cNvSpPr txBox="1"/>
          <p:nvPr/>
        </p:nvSpPr>
        <p:spPr>
          <a:xfrm>
            <a:off x="2377392" y="6899742"/>
            <a:ext cx="49859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[YOLOv11-N </a:t>
            </a:r>
            <a:r>
              <a:rPr lang="ko-KR" altLang="en-US" sz="1200" b="1" dirty="0"/>
              <a:t>모델과 </a:t>
            </a:r>
            <a:r>
              <a:rPr lang="en-US" altLang="ko-KR" sz="1200" b="1" dirty="0"/>
              <a:t>RT-DETR </a:t>
            </a:r>
            <a:r>
              <a:rPr lang="ko-KR" altLang="en-US" sz="1200" b="1" dirty="0"/>
              <a:t>모델의 불량 탐지 개수 비교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6F8420D-7992-BE7D-568C-DD5F6024CB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7392" y="2334132"/>
            <a:ext cx="4896243" cy="4524605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002D4A16-0A1E-B6EA-9A19-142F8BF8FF95}"/>
              </a:ext>
            </a:extLst>
          </p:cNvPr>
          <p:cNvSpPr/>
          <p:nvPr/>
        </p:nvSpPr>
        <p:spPr bwMode="auto">
          <a:xfrm>
            <a:off x="5271791" y="2334132"/>
            <a:ext cx="1156718" cy="4524604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rgbClr val="00C0C0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22640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3A5AC7-F247-1863-CD04-BE64354279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그림 30">
            <a:extLst>
              <a:ext uri="{FF2B5EF4-FFF2-40B4-BE49-F238E27FC236}">
                <a16:creationId xmlns:a16="http://schemas.microsoft.com/office/drawing/2014/main" id="{E864D1AD-DE4D-21A5-1880-0A8CBB203A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70029"/>
            <a:ext cx="10691813" cy="498912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BE88743-07A6-1BB6-9A77-FF90B915DB6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006"/>
          <a:stretch/>
        </p:blipFill>
        <p:spPr>
          <a:xfrm>
            <a:off x="0" y="519"/>
            <a:ext cx="10691813" cy="256951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01D23F8-5D90-71CF-BBAE-76BA2A3EC2C1}"/>
              </a:ext>
            </a:extLst>
          </p:cNvPr>
          <p:cNvSpPr txBox="1"/>
          <p:nvPr/>
        </p:nvSpPr>
        <p:spPr>
          <a:xfrm>
            <a:off x="416434" y="1443599"/>
            <a:ext cx="4826962" cy="461665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pPr algn="l"/>
            <a:r>
              <a:rPr lang="en-US" altLang="ko-KR" sz="2400" b="1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2025</a:t>
            </a:r>
            <a:r>
              <a:rPr lang="ko-KR" altLang="en-US" sz="2400" b="1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석사 학위 논문 심사 발표</a:t>
            </a:r>
            <a:endParaRPr lang="en-US" altLang="ko-KR" sz="2400" b="1" kern="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양쪽 모서리가 둥근 사각형 71">
            <a:extLst>
              <a:ext uri="{FF2B5EF4-FFF2-40B4-BE49-F238E27FC236}">
                <a16:creationId xmlns:a16="http://schemas.microsoft.com/office/drawing/2014/main" id="{877DF2E6-DD30-B8B5-4FEC-962B1606C9CA}"/>
              </a:ext>
            </a:extLst>
          </p:cNvPr>
          <p:cNvSpPr/>
          <p:nvPr/>
        </p:nvSpPr>
        <p:spPr>
          <a:xfrm rot="16200000" flipV="1">
            <a:off x="4836240" y="476600"/>
            <a:ext cx="1019332" cy="8885802"/>
          </a:xfrm>
          <a:prstGeom prst="round2SameRect">
            <a:avLst>
              <a:gd name="adj1" fmla="val 4179"/>
              <a:gd name="adj2" fmla="val 0"/>
            </a:avLst>
          </a:prstGeom>
          <a:gradFill>
            <a:gsLst>
              <a:gs pos="39000">
                <a:srgbClr val="0156B3"/>
              </a:gs>
              <a:gs pos="20000">
                <a:srgbClr val="193A7D"/>
              </a:gs>
              <a:gs pos="0">
                <a:srgbClr val="000F23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BF299F9-4BFB-5579-BA44-008E6A36A128}"/>
              </a:ext>
            </a:extLst>
          </p:cNvPr>
          <p:cNvSpPr txBox="1"/>
          <p:nvPr/>
        </p:nvSpPr>
        <p:spPr>
          <a:xfrm>
            <a:off x="3065587" y="4371845"/>
            <a:ext cx="5385153" cy="82817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>
            <a:defPPr>
              <a:defRPr lang="ko-KR"/>
            </a:defPPr>
            <a:lvl1pPr algn="ctr">
              <a:defRPr sz="2200" spc="-60">
                <a:solidFill>
                  <a:srgbClr val="981B45"/>
                </a:solidFill>
                <a:latin typeface="Rix모던고딕 B" pitchFamily="18" charset="-127"/>
                <a:ea typeface="Rix모던고딕 B" pitchFamily="18" charset="-127"/>
              </a:defRPr>
            </a:lvl1pPr>
          </a:lstStyle>
          <a:p>
            <a:pPr algn="l">
              <a:lnSpc>
                <a:spcPct val="200000"/>
              </a:lnSpc>
            </a:pPr>
            <a:r>
              <a:rPr lang="en-US" altLang="ko-KR" sz="32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Ⅴ. </a:t>
            </a:r>
            <a:r>
              <a:rPr lang="ko-KR" altLang="en-US" sz="32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결론 및 향후 연구 과제</a:t>
            </a:r>
            <a:endParaRPr lang="ko-KR" altLang="en-US" sz="20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A7BEC6-8173-3686-04D2-95C6DDEFE135}"/>
              </a:ext>
            </a:extLst>
          </p:cNvPr>
          <p:cNvSpPr txBox="1"/>
          <p:nvPr/>
        </p:nvSpPr>
        <p:spPr>
          <a:xfrm>
            <a:off x="409485" y="1851234"/>
            <a:ext cx="2365712" cy="707886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pPr algn="l"/>
            <a:r>
              <a:rPr lang="en-US" altLang="ko-KR" sz="4000" b="1" dirty="0">
                <a:ln>
                  <a:solidFill>
                    <a:srgbClr val="0F2548">
                      <a:alpha val="0"/>
                    </a:srgb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Contents</a:t>
            </a:r>
            <a:endParaRPr lang="ko-KR" altLang="en-US" sz="4000" b="1" dirty="0">
              <a:ln>
                <a:solidFill>
                  <a:srgbClr val="0F2548">
                    <a:alpha val="0"/>
                  </a:srgb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BDE499E0-D751-F389-A7C2-1085FDF656C7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362" t="30504" r="1794"/>
          <a:stretch/>
        </p:blipFill>
        <p:spPr>
          <a:xfrm>
            <a:off x="7372459" y="39494"/>
            <a:ext cx="2972233" cy="2953809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474653E4-7E56-F247-2DBA-73CEBC52B0A1}"/>
              </a:ext>
            </a:extLst>
          </p:cNvPr>
          <p:cNvPicPr/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930" r="-1"/>
          <a:stretch/>
        </p:blipFill>
        <p:spPr>
          <a:xfrm rot="16200000" flipV="1">
            <a:off x="8226289" y="1725985"/>
            <a:ext cx="2922416" cy="2008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3609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B3CF7F-544C-911C-F96D-AFC7DF940A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40D2A22-50AC-A91D-1C2D-1AE45D258FA3}"/>
              </a:ext>
            </a:extLst>
          </p:cNvPr>
          <p:cNvSpPr txBox="1"/>
          <p:nvPr/>
        </p:nvSpPr>
        <p:spPr>
          <a:xfrm>
            <a:off x="1304365" y="599583"/>
            <a:ext cx="79702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Ⅴ. </a:t>
            </a:r>
            <a:r>
              <a:rPr lang="ko-KR" altLang="en-US" sz="28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결론 및 향후 연구 과제</a:t>
            </a:r>
            <a:r>
              <a:rPr lang="en-US" altLang="ko-KR" sz="28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 </a:t>
            </a:r>
            <a:endParaRPr lang="ko-KR" altLang="en-US" sz="2000" i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E7EB731A-5A84-B04D-45E9-54137A006A1E}"/>
              </a:ext>
            </a:extLst>
          </p:cNvPr>
          <p:cNvGrpSpPr/>
          <p:nvPr/>
        </p:nvGrpSpPr>
        <p:grpSpPr>
          <a:xfrm>
            <a:off x="430306" y="1408458"/>
            <a:ext cx="6327333" cy="381458"/>
            <a:chOff x="430306" y="1408458"/>
            <a:chExt cx="6327333" cy="381458"/>
          </a:xfrm>
        </p:grpSpPr>
        <p:sp>
          <p:nvSpPr>
            <p:cNvPr id="23" name="TextBox 36">
              <a:extLst>
                <a:ext uri="{FF2B5EF4-FFF2-40B4-BE49-F238E27FC236}">
                  <a16:creationId xmlns:a16="http://schemas.microsoft.com/office/drawing/2014/main" id="{57FD5865-A628-7E86-3EFC-B19009A71F6C}"/>
                </a:ext>
              </a:extLst>
            </p:cNvPr>
            <p:cNvSpPr txBox="1"/>
            <p:nvPr/>
          </p:nvSpPr>
          <p:spPr>
            <a:xfrm>
              <a:off x="1304365" y="1443791"/>
              <a:ext cx="5453274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1pPr>
              <a:lvl2pPr marL="494297" indent="3457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2pPr>
              <a:lvl3pPr marL="990323" indent="5185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3pPr>
              <a:lvl4pPr marL="1486348" indent="6913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4pPr>
              <a:lvl5pPr marL="1980645" indent="1037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5pPr>
              <a:lvl6pPr marL="2488768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6pPr>
              <a:lvl7pPr marL="2986522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7pPr>
              <a:lvl8pPr marL="3484275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8pPr>
              <a:lvl9pPr marL="3982029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결론</a:t>
              </a: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987707C3-72A5-679C-0197-35E62C2A4601}"/>
                </a:ext>
              </a:extLst>
            </p:cNvPr>
            <p:cNvGrpSpPr/>
            <p:nvPr/>
          </p:nvGrpSpPr>
          <p:grpSpPr>
            <a:xfrm>
              <a:off x="430306" y="1408458"/>
              <a:ext cx="729983" cy="381458"/>
              <a:chOff x="6228680" y="6884181"/>
              <a:chExt cx="667988" cy="249385"/>
            </a:xfrm>
          </p:grpSpPr>
          <p:sp>
            <p:nvSpPr>
              <p:cNvPr id="25" name="사각형: 둥근 위쪽 모서리 24">
                <a:extLst>
                  <a:ext uri="{FF2B5EF4-FFF2-40B4-BE49-F238E27FC236}">
                    <a16:creationId xmlns:a16="http://schemas.microsoft.com/office/drawing/2014/main" id="{0E4A9CCA-CC8A-364A-ACCD-868737BBB558}"/>
                  </a:ext>
                </a:extLst>
              </p:cNvPr>
              <p:cNvSpPr/>
              <p:nvPr/>
            </p:nvSpPr>
            <p:spPr>
              <a:xfrm rot="5400000">
                <a:off x="6437981" y="6674880"/>
                <a:ext cx="249385" cy="66798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22000">
                    <a:schemeClr val="tx1">
                      <a:alpha val="50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5400000" scaled="1"/>
              </a:gradFill>
              <a:ln w="12700">
                <a:gradFill>
                  <a:gsLst>
                    <a:gs pos="9000">
                      <a:schemeClr val="bg1"/>
                    </a:gs>
                    <a:gs pos="92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latinLnBrk="1"/>
                <a:endParaRPr lang="ko-KR" altLang="en-US" b="1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B39FE1E-D45D-A230-2A17-85A7A0891A98}"/>
                  </a:ext>
                </a:extLst>
              </p:cNvPr>
              <p:cNvSpPr txBox="1"/>
              <p:nvPr/>
            </p:nvSpPr>
            <p:spPr>
              <a:xfrm>
                <a:off x="6528557" y="6904142"/>
                <a:ext cx="264927" cy="181093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 fontAlgn="base" latinLnBrk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ko-KR" b="1" spc="-80" dirty="0">
                    <a:ln w="1270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1.</a:t>
                </a:r>
                <a:endParaRPr kumimoji="1" lang="ko-KR" altLang="en-US" b="1" spc="-80" dirty="0">
                  <a:ln w="127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29E75B7A-2C6E-974E-92CE-B66D76631A48}"/>
              </a:ext>
            </a:extLst>
          </p:cNvPr>
          <p:cNvSpPr txBox="1"/>
          <p:nvPr/>
        </p:nvSpPr>
        <p:spPr>
          <a:xfrm>
            <a:off x="10134769" y="7077075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E2886697-6AD6-4FDA-9E51-14A767932366}" type="slidenum">
              <a:rPr lang="ko-KR" altLang="en-US" sz="1200" smtClean="0"/>
              <a:t>35</a:t>
            </a:fld>
            <a:endParaRPr lang="ko-KR" altLang="en-US" sz="12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9980A43-89D2-207A-1F2E-CD73B9A9B9F9}"/>
              </a:ext>
            </a:extLst>
          </p:cNvPr>
          <p:cNvSpPr txBox="1"/>
          <p:nvPr/>
        </p:nvSpPr>
        <p:spPr>
          <a:xfrm>
            <a:off x="519014" y="1919214"/>
            <a:ext cx="9366362" cy="45690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38163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kern="0" dirty="0">
                <a:latin typeface="맑은 고딕" panose="020B0503020000020004" pitchFamily="50" charset="-127"/>
              </a:rPr>
              <a:t>본 연구는 </a:t>
            </a:r>
            <a:r>
              <a:rPr lang="en-US" altLang="ko-KR" sz="1600" kern="0" dirty="0">
                <a:latin typeface="맑은 고딕" panose="020B0503020000020004" pitchFamily="50" charset="-127"/>
              </a:rPr>
              <a:t>SMT(Surface Mount Technology) </a:t>
            </a:r>
            <a:r>
              <a:rPr lang="ko-KR" altLang="en-US" sz="1600" kern="0" dirty="0">
                <a:latin typeface="맑은 고딕" panose="020B0503020000020004" pitchFamily="50" charset="-127"/>
              </a:rPr>
              <a:t>공정에서 발생하는 주요 불량을 검출하기 위해 </a:t>
            </a:r>
            <a:r>
              <a:rPr lang="en-US" altLang="ko-KR" sz="1600" kern="0" dirty="0">
                <a:latin typeface="맑은 고딕" panose="020B0503020000020004" pitchFamily="50" charset="-127"/>
              </a:rPr>
              <a:t>YOLOv11</a:t>
            </a:r>
            <a:r>
              <a:rPr lang="ko-KR" altLang="en-US" sz="1600" kern="0" dirty="0">
                <a:latin typeface="맑은 고딕" panose="020B0503020000020004" pitchFamily="50" charset="-127"/>
              </a:rPr>
              <a:t> 딥러닝 모델을 구현하고 </a:t>
            </a:r>
            <a:r>
              <a:rPr lang="en-US" altLang="ko-KR" sz="1600" kern="0" dirty="0">
                <a:latin typeface="맑은 고딕" panose="020B0503020000020004" pitchFamily="50" charset="-127"/>
              </a:rPr>
              <a:t>RT-DETR </a:t>
            </a:r>
            <a:r>
              <a:rPr lang="ko-KR" altLang="en-US" sz="1600" kern="0" dirty="0">
                <a:latin typeface="맑은 고딕" panose="020B0503020000020004" pitchFamily="50" charset="-127"/>
              </a:rPr>
              <a:t>모델과 비교 평가하였음</a:t>
            </a:r>
            <a:endParaRPr lang="en-US" altLang="ko-KR" sz="1600" kern="0" dirty="0">
              <a:latin typeface="맑은 고딕" panose="020B0503020000020004" pitchFamily="50" charset="-127"/>
            </a:endParaRPr>
          </a:p>
          <a:p>
            <a:pPr marL="252413" lvl="1">
              <a:lnSpc>
                <a:spcPct val="150000"/>
              </a:lnSpc>
            </a:pPr>
            <a:endParaRPr lang="en-US" altLang="ko-KR" sz="500" kern="0" dirty="0">
              <a:latin typeface="맑은 고딕" panose="020B0503020000020004" pitchFamily="50" charset="-127"/>
            </a:endParaRPr>
          </a:p>
          <a:p>
            <a:pPr marL="538163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kern="0" dirty="0">
                <a:latin typeface="맑은 고딕" panose="020B0503020000020004" pitchFamily="50" charset="-127"/>
              </a:rPr>
              <a:t>1</a:t>
            </a:r>
            <a:r>
              <a:rPr lang="ko-KR" altLang="en-US" sz="1600" kern="0" dirty="0">
                <a:latin typeface="맑은 고딕" panose="020B0503020000020004" pitchFamily="50" charset="-127"/>
              </a:rPr>
              <a:t>차 실험에서는 </a:t>
            </a:r>
            <a:r>
              <a:rPr lang="en-US" altLang="ko-KR" sz="1600" kern="0" dirty="0">
                <a:latin typeface="맑은 고딕" panose="020B0503020000020004" pitchFamily="50" charset="-127"/>
              </a:rPr>
              <a:t>YOLOv11</a:t>
            </a:r>
            <a:r>
              <a:rPr lang="ko-KR" altLang="en-US" sz="1600" kern="0" dirty="0">
                <a:latin typeface="맑은 고딕" panose="020B0503020000020004" pitchFamily="50" charset="-127"/>
              </a:rPr>
              <a:t>의 다섯 가지 버전</a:t>
            </a:r>
            <a:r>
              <a:rPr lang="en-US" altLang="ko-KR" sz="1600" kern="0" dirty="0">
                <a:latin typeface="맑은 고딕" panose="020B0503020000020004" pitchFamily="50" charset="-127"/>
              </a:rPr>
              <a:t>(N, S, M, L, X)</a:t>
            </a:r>
            <a:r>
              <a:rPr lang="ko-KR" altLang="en-US" sz="1600" kern="0" dirty="0">
                <a:latin typeface="맑은 고딕" panose="020B0503020000020004" pitchFamily="50" charset="-127"/>
              </a:rPr>
              <a:t>을 동일 조건 하에 학습 및 평가함</a:t>
            </a:r>
            <a:r>
              <a:rPr lang="en-US" altLang="ko-KR" sz="1600" kern="0" dirty="0">
                <a:latin typeface="맑은 고딕" panose="020B0503020000020004" pitchFamily="50" charset="-127"/>
              </a:rPr>
              <a:t>. YOLOv11-N</a:t>
            </a:r>
            <a:r>
              <a:rPr lang="ko-KR" altLang="en-US" sz="1600" kern="0" dirty="0">
                <a:latin typeface="맑은 고딕" panose="020B0503020000020004" pitchFamily="50" charset="-127"/>
              </a:rPr>
              <a:t>이 가장 높은 성능을 보여 기준 모델로 채택</a:t>
            </a:r>
            <a:endParaRPr lang="en-US" altLang="ko-KR" sz="1600" kern="0" dirty="0">
              <a:latin typeface="맑은 고딕" panose="020B0503020000020004" pitchFamily="50" charset="-127"/>
            </a:endParaRPr>
          </a:p>
          <a:p>
            <a:pPr marL="252413" lvl="1">
              <a:lnSpc>
                <a:spcPct val="150000"/>
              </a:lnSpc>
            </a:pPr>
            <a:endParaRPr lang="ko-KR" altLang="en-US" sz="500" kern="0" dirty="0">
              <a:latin typeface="맑은 고딕" panose="020B0503020000020004" pitchFamily="50" charset="-127"/>
            </a:endParaRPr>
          </a:p>
          <a:p>
            <a:pPr marL="538163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kern="0" dirty="0">
                <a:latin typeface="맑은 고딕" panose="020B0503020000020004" pitchFamily="50" charset="-127"/>
              </a:rPr>
              <a:t>2</a:t>
            </a:r>
            <a:r>
              <a:rPr lang="ko-KR" altLang="en-US" sz="1600" kern="0" dirty="0">
                <a:latin typeface="맑은 고딕" panose="020B0503020000020004" pitchFamily="50" charset="-127"/>
              </a:rPr>
              <a:t>차 실험에서는 </a:t>
            </a:r>
            <a:r>
              <a:rPr lang="en-US" altLang="ko-KR" sz="1600" kern="0" dirty="0">
                <a:latin typeface="맑은 고딕" panose="020B0503020000020004" pitchFamily="50" charset="-127"/>
              </a:rPr>
              <a:t>YOLOv11-N</a:t>
            </a:r>
            <a:r>
              <a:rPr lang="ko-KR" altLang="en-US" sz="1600" kern="0" dirty="0">
                <a:latin typeface="맑은 고딕" panose="020B0503020000020004" pitchFamily="50" charset="-127"/>
              </a:rPr>
              <a:t>과 </a:t>
            </a:r>
            <a:r>
              <a:rPr lang="en-US" altLang="ko-KR" sz="1600" kern="0" dirty="0">
                <a:latin typeface="맑은 고딕" panose="020B0503020000020004" pitchFamily="50" charset="-127"/>
              </a:rPr>
              <a:t>RT-DETR</a:t>
            </a:r>
            <a:r>
              <a:rPr lang="ko-KR" altLang="en-US" sz="1600" kern="0" dirty="0">
                <a:latin typeface="맑은 고딕" panose="020B0503020000020004" pitchFamily="50" charset="-127"/>
              </a:rPr>
              <a:t>을 비교하였고</a:t>
            </a:r>
            <a:r>
              <a:rPr lang="en-US" altLang="ko-KR" sz="1600" kern="0" dirty="0">
                <a:latin typeface="맑은 고딕" panose="020B0503020000020004" pitchFamily="50" charset="-127"/>
              </a:rPr>
              <a:t>, RT-DETR</a:t>
            </a:r>
            <a:r>
              <a:rPr lang="ko-KR" altLang="en-US" sz="1600" kern="0" dirty="0">
                <a:latin typeface="맑은 고딕" panose="020B0503020000020004" pitchFamily="50" charset="-127"/>
              </a:rPr>
              <a:t>의 불량 검출 성능이 </a:t>
            </a:r>
            <a:r>
              <a:rPr lang="en-US" altLang="ko-KR" sz="1600" kern="0" dirty="0">
                <a:latin typeface="맑은 고딕" panose="020B0503020000020004" pitchFamily="50" charset="-127"/>
              </a:rPr>
              <a:t>96.4%</a:t>
            </a:r>
            <a:r>
              <a:rPr lang="ko-KR" altLang="en-US" sz="1600" kern="0" dirty="0">
                <a:latin typeface="맑은 고딕" panose="020B0503020000020004" pitchFamily="50" charset="-127"/>
              </a:rPr>
              <a:t>로</a:t>
            </a:r>
            <a:r>
              <a:rPr lang="en-US" altLang="ko-KR" sz="1600" kern="0" dirty="0">
                <a:latin typeface="맑은 고딕" panose="020B0503020000020004" pitchFamily="50" charset="-127"/>
              </a:rPr>
              <a:t>, 95.7%</a:t>
            </a:r>
            <a:r>
              <a:rPr lang="ko-KR" altLang="en-US" sz="1600" kern="0" dirty="0">
                <a:latin typeface="맑은 고딕" panose="020B0503020000020004" pitchFamily="50" charset="-127"/>
              </a:rPr>
              <a:t>인</a:t>
            </a:r>
            <a:r>
              <a:rPr lang="en-US" altLang="ko-KR" sz="1600" kern="0" dirty="0">
                <a:latin typeface="맑은 고딕" panose="020B0503020000020004" pitchFamily="50" charset="-127"/>
              </a:rPr>
              <a:t> YOLOv11-N</a:t>
            </a:r>
            <a:r>
              <a:rPr lang="ko-KR" altLang="en-US" sz="1600" kern="0" dirty="0">
                <a:latin typeface="맑은 고딕" panose="020B0503020000020004" pitchFamily="50" charset="-127"/>
              </a:rPr>
              <a:t>의 보다 </a:t>
            </a:r>
            <a:r>
              <a:rPr lang="en-US" altLang="ko-KR" sz="1600" kern="0" dirty="0">
                <a:latin typeface="맑은 고딕" panose="020B0503020000020004" pitchFamily="50" charset="-127"/>
              </a:rPr>
              <a:t>0.7pp</a:t>
            </a:r>
            <a:r>
              <a:rPr lang="ko-KR" altLang="en-US" sz="1600" kern="0" dirty="0">
                <a:latin typeface="맑은 고딕" panose="020B0503020000020004" pitchFamily="50" charset="-127"/>
              </a:rPr>
              <a:t> 높았음</a:t>
            </a:r>
            <a:endParaRPr lang="en-US" altLang="ko-KR" sz="1600" kern="0" dirty="0">
              <a:latin typeface="맑은 고딕" panose="020B0503020000020004" pitchFamily="50" charset="-127"/>
            </a:endParaRPr>
          </a:p>
          <a:p>
            <a:pPr marL="252413" lvl="1">
              <a:lnSpc>
                <a:spcPct val="150000"/>
              </a:lnSpc>
            </a:pPr>
            <a:endParaRPr lang="en-US" altLang="ko-KR" sz="500" kern="0" dirty="0">
              <a:latin typeface="맑은 고딕" panose="020B0503020000020004" pitchFamily="50" charset="-127"/>
            </a:endParaRPr>
          </a:p>
          <a:p>
            <a:pPr marL="538163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kern="0" dirty="0">
                <a:latin typeface="맑은 고딕" panose="020B0503020000020004" pitchFamily="50" charset="-127"/>
              </a:rPr>
              <a:t>그러나</a:t>
            </a:r>
            <a:r>
              <a:rPr lang="en-US" altLang="ko-KR" sz="1600" kern="0" dirty="0">
                <a:latin typeface="맑은 고딕" panose="020B0503020000020004" pitchFamily="50" charset="-127"/>
              </a:rPr>
              <a:t>, YOLOv11-N</a:t>
            </a:r>
            <a:r>
              <a:rPr lang="ko-KR" altLang="en-US" sz="1600" kern="0" dirty="0">
                <a:latin typeface="맑은 고딕" panose="020B0503020000020004" pitchFamily="50" charset="-127"/>
              </a:rPr>
              <a:t>의 튜닝 후 </a:t>
            </a:r>
            <a:r>
              <a:rPr lang="en-US" altLang="ko-KR" sz="1600" kern="0" dirty="0">
                <a:latin typeface="맑은 고딕" panose="020B0503020000020004" pitchFamily="50" charset="-127"/>
              </a:rPr>
              <a:t>0.2pp </a:t>
            </a:r>
            <a:r>
              <a:rPr lang="ko-KR" altLang="en-US" sz="1600" kern="0" dirty="0">
                <a:latin typeface="맑은 고딕" panose="020B0503020000020004" pitchFamily="50" charset="-127"/>
              </a:rPr>
              <a:t>차이까지 좁혀졌으며</a:t>
            </a:r>
            <a:r>
              <a:rPr lang="en-US" altLang="ko-KR" sz="1600" kern="0" dirty="0">
                <a:latin typeface="맑은 고딕" panose="020B0503020000020004" pitchFamily="50" charset="-127"/>
              </a:rPr>
              <a:t>,</a:t>
            </a:r>
            <a:r>
              <a:rPr lang="ko-KR" altLang="en-US" sz="1600" kern="0" dirty="0">
                <a:latin typeface="맑은 고딕" panose="020B0503020000020004" pitchFamily="50" charset="-127"/>
              </a:rPr>
              <a:t> 연산 시간과 실시간성 측면에서는 </a:t>
            </a:r>
            <a:r>
              <a:rPr lang="en-US" altLang="ko-KR" sz="1600" kern="0" dirty="0">
                <a:latin typeface="맑은 고딕" panose="020B0503020000020004" pitchFamily="50" charset="-127"/>
              </a:rPr>
              <a:t>YOLOv11-N</a:t>
            </a:r>
            <a:r>
              <a:rPr lang="ko-KR" altLang="en-US" sz="1600" kern="0" dirty="0">
                <a:latin typeface="맑은 고딕" panose="020B0503020000020004" pitchFamily="50" charset="-127"/>
              </a:rPr>
              <a:t>이 </a:t>
            </a:r>
            <a:r>
              <a:rPr lang="en-US" altLang="ko-KR" sz="1600" kern="0" dirty="0">
                <a:latin typeface="맑은 고딕" panose="020B0503020000020004" pitchFamily="50" charset="-127"/>
              </a:rPr>
              <a:t>GFLOPs </a:t>
            </a:r>
            <a:r>
              <a:rPr lang="ko-KR" altLang="en-US" sz="1600" kern="0" dirty="0">
                <a:latin typeface="맑은 고딕" panose="020B0503020000020004" pitchFamily="50" charset="-127"/>
              </a:rPr>
              <a:t>기준 </a:t>
            </a:r>
            <a:r>
              <a:rPr lang="en-US" altLang="ko-KR" sz="1600" kern="0" dirty="0">
                <a:latin typeface="맑은 고딕" panose="020B0503020000020004" pitchFamily="50" charset="-127"/>
              </a:rPr>
              <a:t>6.3</a:t>
            </a:r>
            <a:r>
              <a:rPr lang="ko-KR" altLang="en-US" sz="1600" kern="0" dirty="0">
                <a:latin typeface="맑은 고딕" panose="020B0503020000020004" pitchFamily="50" charset="-127"/>
              </a:rPr>
              <a:t>으로 </a:t>
            </a:r>
            <a:r>
              <a:rPr lang="en-US" altLang="ko-KR" sz="1600" kern="0" dirty="0">
                <a:latin typeface="맑은 고딕" panose="020B0503020000020004" pitchFamily="50" charset="-127"/>
              </a:rPr>
              <a:t>103.5</a:t>
            </a:r>
            <a:r>
              <a:rPr lang="ko-KR" altLang="en-US" sz="1600" kern="0" dirty="0">
                <a:latin typeface="맑은 고딕" panose="020B0503020000020004" pitchFamily="50" charset="-127"/>
              </a:rPr>
              <a:t>인 </a:t>
            </a:r>
            <a:r>
              <a:rPr lang="en-US" altLang="ko-KR" sz="1600" kern="0" dirty="0">
                <a:latin typeface="맑은 고딕" panose="020B0503020000020004" pitchFamily="50" charset="-127"/>
              </a:rPr>
              <a:t>RT-DETR</a:t>
            </a:r>
            <a:r>
              <a:rPr lang="ko-KR" altLang="en-US" sz="1600" kern="0" dirty="0">
                <a:latin typeface="맑은 고딕" panose="020B0503020000020004" pitchFamily="50" charset="-127"/>
              </a:rPr>
              <a:t>에 비해 더 효율적인 모델임</a:t>
            </a:r>
            <a:endParaRPr lang="en-US" altLang="ko-KR" sz="1600" kern="0" dirty="0">
              <a:latin typeface="맑은 고딕" panose="020B0503020000020004" pitchFamily="50" charset="-127"/>
            </a:endParaRPr>
          </a:p>
          <a:p>
            <a:pPr marL="252413" lvl="1">
              <a:lnSpc>
                <a:spcPct val="150000"/>
              </a:lnSpc>
            </a:pPr>
            <a:endParaRPr lang="en-US" altLang="ko-KR" sz="500" kern="0" dirty="0">
              <a:latin typeface="맑은 고딕" panose="020B0503020000020004" pitchFamily="50" charset="-127"/>
            </a:endParaRPr>
          </a:p>
          <a:p>
            <a:pPr marL="538163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kern="0" dirty="0">
                <a:latin typeface="맑은 고딕" panose="020B0503020000020004" pitchFamily="50" charset="-127"/>
              </a:rPr>
              <a:t>이는 </a:t>
            </a:r>
            <a:r>
              <a:rPr lang="en-US" altLang="ko-KR" sz="1600" kern="0" dirty="0">
                <a:latin typeface="맑은 고딕" panose="020B0503020000020004" pitchFamily="50" charset="-127"/>
              </a:rPr>
              <a:t>YOLOv11-N</a:t>
            </a:r>
            <a:r>
              <a:rPr lang="ko-KR" altLang="en-US" sz="1600" kern="0" dirty="0">
                <a:latin typeface="맑은 고딕" panose="020B0503020000020004" pitchFamily="50" charset="-127"/>
              </a:rPr>
              <a:t>이 경량 구조임에도 적절한 증강으로 고성능 모델과 대등한 수준의 검출 성능을 확보할 수 있음을 의미하며</a:t>
            </a:r>
            <a:r>
              <a:rPr lang="en-US" altLang="ko-KR" sz="1600" kern="0" dirty="0">
                <a:latin typeface="맑은 고딕" panose="020B0503020000020004" pitchFamily="50" charset="-127"/>
              </a:rPr>
              <a:t>, </a:t>
            </a:r>
            <a:r>
              <a:rPr lang="ko-KR" altLang="en-US" sz="1600" kern="0" dirty="0">
                <a:latin typeface="맑은 고딕" panose="020B0503020000020004" pitchFamily="50" charset="-127"/>
              </a:rPr>
              <a:t>실용성과 효율성 측면에서 매우 경쟁력 있는 모델임을 입증하였음</a:t>
            </a:r>
          </a:p>
        </p:txBody>
      </p:sp>
    </p:spTree>
    <p:extLst>
      <p:ext uri="{BB962C8B-B14F-4D97-AF65-F5344CB8AC3E}">
        <p14:creationId xmlns:p14="http://schemas.microsoft.com/office/powerpoint/2010/main" val="7006338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116140-99DD-7B44-6F8C-AEC67A9FED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A205F42-AC6A-1C4B-8CF2-B08F9566C816}"/>
              </a:ext>
            </a:extLst>
          </p:cNvPr>
          <p:cNvSpPr txBox="1"/>
          <p:nvPr/>
        </p:nvSpPr>
        <p:spPr>
          <a:xfrm>
            <a:off x="1304365" y="599583"/>
            <a:ext cx="79702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Ⅴ. </a:t>
            </a:r>
            <a:r>
              <a:rPr lang="ko-KR" altLang="en-US" sz="28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결론 및 향후 연구 과제</a:t>
            </a:r>
            <a:r>
              <a:rPr lang="en-US" altLang="ko-KR" sz="28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 </a:t>
            </a:r>
            <a:endParaRPr lang="ko-KR" altLang="en-US" sz="2000" i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3880131C-4010-00C1-4AC5-721640D0F4EA}"/>
              </a:ext>
            </a:extLst>
          </p:cNvPr>
          <p:cNvGrpSpPr/>
          <p:nvPr/>
        </p:nvGrpSpPr>
        <p:grpSpPr>
          <a:xfrm>
            <a:off x="430306" y="1408458"/>
            <a:ext cx="6327333" cy="381458"/>
            <a:chOff x="430306" y="1408458"/>
            <a:chExt cx="6327333" cy="381458"/>
          </a:xfrm>
        </p:grpSpPr>
        <p:sp>
          <p:nvSpPr>
            <p:cNvPr id="23" name="TextBox 36">
              <a:extLst>
                <a:ext uri="{FF2B5EF4-FFF2-40B4-BE49-F238E27FC236}">
                  <a16:creationId xmlns:a16="http://schemas.microsoft.com/office/drawing/2014/main" id="{F144F24E-8CC9-B324-6779-45408623A6E6}"/>
                </a:ext>
              </a:extLst>
            </p:cNvPr>
            <p:cNvSpPr txBox="1"/>
            <p:nvPr/>
          </p:nvSpPr>
          <p:spPr>
            <a:xfrm>
              <a:off x="1304365" y="1443791"/>
              <a:ext cx="5453274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1pPr>
              <a:lvl2pPr marL="494297" indent="3457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2pPr>
              <a:lvl3pPr marL="990323" indent="5185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3pPr>
              <a:lvl4pPr marL="1486348" indent="6913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4pPr>
              <a:lvl5pPr marL="1980645" indent="1037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5pPr>
              <a:lvl6pPr marL="2488768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6pPr>
              <a:lvl7pPr marL="2986522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7pPr>
              <a:lvl8pPr marL="3484275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8pPr>
              <a:lvl9pPr marL="3982029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향후 연구 과제</a:t>
              </a: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996F5575-975A-6962-2AAE-BD42B4EAC7AC}"/>
                </a:ext>
              </a:extLst>
            </p:cNvPr>
            <p:cNvGrpSpPr/>
            <p:nvPr/>
          </p:nvGrpSpPr>
          <p:grpSpPr>
            <a:xfrm>
              <a:off x="430306" y="1408458"/>
              <a:ext cx="729983" cy="381458"/>
              <a:chOff x="6228680" y="6884181"/>
              <a:chExt cx="667988" cy="249385"/>
            </a:xfrm>
          </p:grpSpPr>
          <p:sp>
            <p:nvSpPr>
              <p:cNvPr id="25" name="사각형: 둥근 위쪽 모서리 24">
                <a:extLst>
                  <a:ext uri="{FF2B5EF4-FFF2-40B4-BE49-F238E27FC236}">
                    <a16:creationId xmlns:a16="http://schemas.microsoft.com/office/drawing/2014/main" id="{F02AAB04-BE0E-3084-9602-EF27E4F302A3}"/>
                  </a:ext>
                </a:extLst>
              </p:cNvPr>
              <p:cNvSpPr/>
              <p:nvPr/>
            </p:nvSpPr>
            <p:spPr>
              <a:xfrm rot="5400000">
                <a:off x="6437981" y="6674880"/>
                <a:ext cx="249385" cy="66798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22000">
                    <a:schemeClr val="tx1">
                      <a:alpha val="50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5400000" scaled="1"/>
              </a:gradFill>
              <a:ln w="12700">
                <a:gradFill>
                  <a:gsLst>
                    <a:gs pos="9000">
                      <a:schemeClr val="bg1"/>
                    </a:gs>
                    <a:gs pos="92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latinLnBrk="1"/>
                <a:endParaRPr lang="ko-KR" altLang="en-US" b="1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E91448E-B555-9FF3-0FA6-A8CD63D67D93}"/>
                  </a:ext>
                </a:extLst>
              </p:cNvPr>
              <p:cNvSpPr txBox="1"/>
              <p:nvPr/>
            </p:nvSpPr>
            <p:spPr>
              <a:xfrm>
                <a:off x="6528557" y="6904142"/>
                <a:ext cx="264927" cy="181093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 fontAlgn="base" latinLnBrk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ko-KR" b="1" spc="-80" dirty="0">
                    <a:ln w="1270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2.</a:t>
                </a:r>
                <a:endParaRPr kumimoji="1" lang="ko-KR" altLang="en-US" b="1" spc="-80" dirty="0">
                  <a:ln w="127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82EC0F3A-C31A-6D0F-3E18-221891528644}"/>
              </a:ext>
            </a:extLst>
          </p:cNvPr>
          <p:cNvSpPr txBox="1"/>
          <p:nvPr/>
        </p:nvSpPr>
        <p:spPr>
          <a:xfrm>
            <a:off x="10134769" y="7077075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E2886697-6AD6-4FDA-9E51-14A767932366}" type="slidenum">
              <a:rPr lang="ko-KR" altLang="en-US" sz="1200" smtClean="0"/>
              <a:t>36</a:t>
            </a:fld>
            <a:endParaRPr lang="ko-KR" altLang="en-US" sz="12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CA80B6F-D447-4ACB-3439-54D8AEDD4C18}"/>
              </a:ext>
            </a:extLst>
          </p:cNvPr>
          <p:cNvSpPr txBox="1"/>
          <p:nvPr/>
        </p:nvSpPr>
        <p:spPr>
          <a:xfrm>
            <a:off x="758013" y="1820449"/>
            <a:ext cx="9639969" cy="22606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+mn-ea"/>
              </a:rPr>
              <a:t>1)</a:t>
            </a:r>
            <a:r>
              <a:rPr lang="ko-KR" altLang="en-US" sz="1600" dirty="0">
                <a:latin typeface="+mn-ea"/>
              </a:rPr>
              <a:t> </a:t>
            </a:r>
            <a:r>
              <a:rPr lang="ko-KR" altLang="en-US" sz="1600" kern="0" dirty="0">
                <a:latin typeface="+mn-ea"/>
              </a:rPr>
              <a:t>실제 </a:t>
            </a:r>
            <a:r>
              <a:rPr lang="en-US" altLang="ko-KR" sz="1600" kern="0" dirty="0">
                <a:latin typeface="+mn-ea"/>
              </a:rPr>
              <a:t>SMT </a:t>
            </a:r>
            <a:r>
              <a:rPr lang="ko-KR" altLang="en-US" sz="1600" kern="0" dirty="0">
                <a:latin typeface="+mn-ea"/>
              </a:rPr>
              <a:t>생산 라인 적용</a:t>
            </a:r>
            <a:endParaRPr lang="en-US" altLang="ko-KR" sz="160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600" kern="0" dirty="0">
                <a:latin typeface="+mn-ea"/>
              </a:rPr>
              <a:t>학습된 모델을 실제 </a:t>
            </a:r>
            <a:r>
              <a:rPr lang="en-US" altLang="ko-KR" sz="1600" kern="0" dirty="0">
                <a:latin typeface="+mn-ea"/>
              </a:rPr>
              <a:t>SMT </a:t>
            </a:r>
            <a:r>
              <a:rPr lang="ko-KR" altLang="en-US" sz="1600" kern="0" dirty="0">
                <a:latin typeface="+mn-ea"/>
              </a:rPr>
              <a:t>생산 라인에 적용하여</a:t>
            </a:r>
            <a:r>
              <a:rPr lang="en-US" altLang="ko-KR" sz="1600" kern="0" dirty="0">
                <a:latin typeface="+mn-ea"/>
              </a:rPr>
              <a:t>, </a:t>
            </a:r>
            <a:r>
              <a:rPr lang="ko-KR" altLang="en-US" sz="1600" kern="0" dirty="0">
                <a:latin typeface="+mn-ea"/>
              </a:rPr>
              <a:t>기존 </a:t>
            </a:r>
            <a:r>
              <a:rPr lang="en-US" altLang="ko-KR" sz="1600" kern="0" dirty="0">
                <a:latin typeface="+mn-ea"/>
              </a:rPr>
              <a:t>AOI </a:t>
            </a:r>
            <a:r>
              <a:rPr lang="ko-KR" altLang="en-US" sz="1600" kern="0" dirty="0">
                <a:latin typeface="+mn-ea"/>
              </a:rPr>
              <a:t>장비를 대체하거나 보완하는 실시간 불량 검출 시스템으로의 활용 가능성을 검증할 필요가 있음</a:t>
            </a:r>
          </a:p>
          <a:p>
            <a:pPr>
              <a:lnSpc>
                <a:spcPct val="150000"/>
              </a:lnSpc>
            </a:pPr>
            <a:endParaRPr lang="en-US" altLang="ko-KR" sz="16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+mn-ea"/>
              </a:rPr>
              <a:t>2)</a:t>
            </a:r>
            <a:r>
              <a:rPr lang="ko-KR" altLang="en-US" sz="1600" dirty="0">
                <a:latin typeface="+mn-ea"/>
              </a:rPr>
              <a:t> </a:t>
            </a:r>
            <a:r>
              <a:rPr lang="ko-KR" altLang="en-US" sz="1600" kern="0" dirty="0" err="1">
                <a:latin typeface="+mn-ea"/>
              </a:rPr>
              <a:t>오탐지에</a:t>
            </a:r>
            <a:r>
              <a:rPr lang="ko-KR" altLang="en-US" sz="1600" kern="0" dirty="0">
                <a:latin typeface="+mn-ea"/>
              </a:rPr>
              <a:t> 대한 추가 분석 및 연구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600" kern="0" dirty="0">
                <a:latin typeface="+mn-ea"/>
              </a:rPr>
              <a:t>아래와 같이 유사 불량 유형 간 </a:t>
            </a:r>
            <a:r>
              <a:rPr lang="ko-KR" altLang="en-US" sz="1600" kern="0" dirty="0" err="1">
                <a:latin typeface="+mn-ea"/>
              </a:rPr>
              <a:t>오탐지</a:t>
            </a:r>
            <a:r>
              <a:rPr lang="ko-KR" altLang="en-US" sz="1600" kern="0" dirty="0">
                <a:latin typeface="+mn-ea"/>
              </a:rPr>
              <a:t> 현상이 발견되어</a:t>
            </a:r>
            <a:r>
              <a:rPr lang="en-US" altLang="ko-KR" sz="1600" kern="0" dirty="0">
                <a:latin typeface="+mn-ea"/>
              </a:rPr>
              <a:t>, </a:t>
            </a:r>
            <a:r>
              <a:rPr lang="ko-KR" altLang="en-US" sz="1600" kern="0" dirty="0">
                <a:latin typeface="+mn-ea"/>
              </a:rPr>
              <a:t>해결을 위한 추가 분석 및 연구 필요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BCF3D6D-12DC-53F0-F881-CC507BCE92B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2512" b="27915"/>
          <a:stretch>
            <a:fillRect/>
          </a:stretch>
        </p:blipFill>
        <p:spPr>
          <a:xfrm>
            <a:off x="2261144" y="4332169"/>
            <a:ext cx="1654470" cy="98475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5A35970-6E50-29D6-646D-0EE22B4772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245" y="4206607"/>
            <a:ext cx="1758499" cy="98475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EDCCB03-C7D3-4C72-28B2-8201D5609F80}"/>
              </a:ext>
            </a:extLst>
          </p:cNvPr>
          <p:cNvSpPr txBox="1"/>
          <p:nvPr/>
        </p:nvSpPr>
        <p:spPr>
          <a:xfrm>
            <a:off x="936414" y="5324247"/>
            <a:ext cx="2979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[e2(</a:t>
            </a:r>
            <a:r>
              <a:rPr lang="ko-KR" altLang="en-US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과납</a:t>
            </a:r>
            <a:r>
              <a:rPr lang="en-US" altLang="ko-KR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</a:t>
            </a:r>
            <a:r>
              <a:rPr lang="en-US" altLang="ko-KR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e3(</a:t>
            </a:r>
            <a:r>
              <a:rPr lang="ko-KR" altLang="en-US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겹침</a:t>
            </a:r>
            <a:r>
              <a:rPr lang="en-US" altLang="ko-KR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 </a:t>
            </a:r>
            <a:r>
              <a:rPr lang="ko-KR" altLang="en-US" sz="1200" b="1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오탐지한</a:t>
            </a:r>
            <a:r>
              <a:rPr lang="ko-KR" altLang="en-US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경우</a:t>
            </a:r>
            <a:r>
              <a:rPr lang="en-US" altLang="ko-KR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  <a:endParaRPr lang="ko-KR" altLang="en-US" sz="12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C31C50F-B4B4-91B3-2CB5-1C8CF665FE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4635" y="5740392"/>
            <a:ext cx="1936582" cy="98475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FED5507-59DF-1C4A-6E4D-1F4152E626B5}"/>
              </a:ext>
            </a:extLst>
          </p:cNvPr>
          <p:cNvSpPr txBox="1"/>
          <p:nvPr/>
        </p:nvSpPr>
        <p:spPr>
          <a:xfrm>
            <a:off x="1012496" y="6732264"/>
            <a:ext cx="25208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실제 </a:t>
            </a:r>
            <a:r>
              <a:rPr lang="en-US" altLang="ko-KR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e3(</a:t>
            </a:r>
            <a:r>
              <a:rPr lang="ko-KR" altLang="en-US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겹침</a:t>
            </a:r>
            <a:r>
              <a:rPr lang="en-US" altLang="ko-KR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 모습</a:t>
            </a:r>
            <a:r>
              <a:rPr lang="en-US" altLang="ko-KR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  <a:endParaRPr lang="ko-KR" altLang="en-US" sz="12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B46D9DF-DF4E-4EFA-458E-F736E60BCE39}"/>
              </a:ext>
            </a:extLst>
          </p:cNvPr>
          <p:cNvSpPr txBox="1"/>
          <p:nvPr/>
        </p:nvSpPr>
        <p:spPr>
          <a:xfrm>
            <a:off x="7794947" y="5334970"/>
            <a:ext cx="2592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[e1(</a:t>
            </a:r>
            <a:r>
              <a:rPr lang="ko-KR" altLang="en-US" sz="1200" b="1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미삽</a:t>
            </a:r>
            <a:r>
              <a:rPr lang="en-US" altLang="ko-KR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으로 </a:t>
            </a:r>
            <a:r>
              <a:rPr lang="ko-KR" altLang="en-US" sz="1200" b="1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오탐지한</a:t>
            </a:r>
            <a:r>
              <a:rPr lang="ko-KR" altLang="en-US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경우</a:t>
            </a:r>
            <a:r>
              <a:rPr lang="en-US" altLang="ko-KR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  <a:endParaRPr lang="ko-KR" altLang="en-US" sz="12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14D1BC42-1858-6C47-D502-76B20E6A6B5F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2275" r="10206"/>
          <a:stretch/>
        </p:blipFill>
        <p:spPr>
          <a:xfrm>
            <a:off x="7619318" y="4332169"/>
            <a:ext cx="1981200" cy="907381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3AABCDB0-9852-1239-E165-C172EDCFC410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r="53260"/>
          <a:stretch/>
        </p:blipFill>
        <p:spPr>
          <a:xfrm>
            <a:off x="9259797" y="4591778"/>
            <a:ext cx="1138185" cy="77113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DD9125A-2CA1-04C8-6D0E-D2F76D29B983}"/>
              </a:ext>
            </a:extLst>
          </p:cNvPr>
          <p:cNvSpPr txBox="1"/>
          <p:nvPr/>
        </p:nvSpPr>
        <p:spPr>
          <a:xfrm>
            <a:off x="7805694" y="6941410"/>
            <a:ext cx="2592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실제 </a:t>
            </a:r>
            <a:r>
              <a:rPr lang="en-US" altLang="ko-KR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e1(</a:t>
            </a:r>
            <a:r>
              <a:rPr lang="ko-KR" altLang="en-US" sz="1200" b="1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미삽</a:t>
            </a:r>
            <a:r>
              <a:rPr lang="en-US" altLang="ko-KR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불량</a:t>
            </a:r>
            <a:r>
              <a:rPr lang="en-US" altLang="ko-KR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  <a:endParaRPr lang="ko-KR" altLang="en-US" sz="12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2937F48C-9BCF-EB37-D29F-D12CF69F5D9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00349" y="5799384"/>
            <a:ext cx="1381485" cy="114220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1B76449-5CA4-51E2-30A3-F7800B258E7A}"/>
              </a:ext>
            </a:extLst>
          </p:cNvPr>
          <p:cNvSpPr txBox="1"/>
          <p:nvPr/>
        </p:nvSpPr>
        <p:spPr>
          <a:xfrm>
            <a:off x="4635672" y="5273670"/>
            <a:ext cx="27503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[e6(</a:t>
            </a:r>
            <a:r>
              <a:rPr lang="ko-KR" altLang="en-US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스크래치</a:t>
            </a:r>
            <a:r>
              <a:rPr lang="en-US" altLang="ko-KR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 </a:t>
            </a:r>
            <a:r>
              <a:rPr lang="ko-KR" altLang="en-US" sz="1200" b="1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오탐지한</a:t>
            </a:r>
            <a:r>
              <a:rPr lang="ko-KR" altLang="en-US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경우</a:t>
            </a:r>
            <a:r>
              <a:rPr lang="en-US" altLang="ko-KR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  <a:endParaRPr lang="ko-KR" altLang="en-US" sz="12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1DB3147-3823-225F-F35C-F94B183C09E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57061" y="4181251"/>
            <a:ext cx="2041965" cy="101212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1429630-3DBF-0346-B433-BA9CA2552803}"/>
              </a:ext>
            </a:extLst>
          </p:cNvPr>
          <p:cNvSpPr txBox="1"/>
          <p:nvPr/>
        </p:nvSpPr>
        <p:spPr>
          <a:xfrm>
            <a:off x="4879653" y="6856031"/>
            <a:ext cx="22450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실제 </a:t>
            </a:r>
            <a:r>
              <a:rPr lang="en-US" altLang="ko-KR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e6(</a:t>
            </a:r>
            <a:r>
              <a:rPr lang="ko-KR" altLang="en-US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스크래치</a:t>
            </a:r>
            <a:r>
              <a:rPr lang="en-US" altLang="ko-KR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불량</a:t>
            </a:r>
            <a:r>
              <a:rPr lang="en-US" altLang="ko-KR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  <a:endParaRPr lang="ko-KR" altLang="en-US" sz="12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2D19AD9F-782D-305C-4803-9E21E4C6272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82803" y="4277700"/>
            <a:ext cx="1423603" cy="101390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3EC208D-1C1F-993A-623B-65B566E89D4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20128" y="5631301"/>
            <a:ext cx="1381485" cy="1239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33176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7A0A1E17-25C5-42A0-A73F-9F651ADF7684}"/>
              </a:ext>
            </a:extLst>
          </p:cNvPr>
          <p:cNvSpPr txBox="1"/>
          <p:nvPr/>
        </p:nvSpPr>
        <p:spPr>
          <a:xfrm>
            <a:off x="2673784" y="3196841"/>
            <a:ext cx="534424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4000" b="1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감사합니다</a:t>
            </a:r>
            <a:endParaRPr lang="ko-KR" altLang="en-US" sz="40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B1DF064-81ED-96CC-6653-193FC1FB2E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958" y="7089688"/>
            <a:ext cx="2840755" cy="42221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3FD6793-2853-FEC1-6B17-EB02294B8A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8114" y="7103759"/>
            <a:ext cx="2022741" cy="422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3957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2260F2-D899-D0B6-F6C4-EF4B355002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3E4C8F0-E644-A676-DF3C-E270A69C6F00}"/>
              </a:ext>
            </a:extLst>
          </p:cNvPr>
          <p:cNvSpPr txBox="1"/>
          <p:nvPr/>
        </p:nvSpPr>
        <p:spPr>
          <a:xfrm>
            <a:off x="1304364" y="599583"/>
            <a:ext cx="78396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Ⅰ.</a:t>
            </a:r>
            <a:r>
              <a:rPr lang="ko-KR" altLang="en-US" sz="28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 서론</a:t>
            </a:r>
            <a:endParaRPr lang="ko-KR" altLang="en-US" sz="2800" i="1" dirty="0">
              <a:solidFill>
                <a:srgbClr val="FF0000"/>
              </a:solidFill>
              <a:latin typeface="맑은 고딕" panose="020B0503020000020004" pitchFamily="50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380CF21A-8702-7D62-45A1-8FBF35C8FB7C}"/>
              </a:ext>
            </a:extLst>
          </p:cNvPr>
          <p:cNvGrpSpPr/>
          <p:nvPr/>
        </p:nvGrpSpPr>
        <p:grpSpPr>
          <a:xfrm>
            <a:off x="430304" y="1437305"/>
            <a:ext cx="5009989" cy="381458"/>
            <a:chOff x="430306" y="1408458"/>
            <a:chExt cx="5009989" cy="381458"/>
          </a:xfrm>
        </p:grpSpPr>
        <p:sp>
          <p:nvSpPr>
            <p:cNvPr id="21" name="TextBox 36">
              <a:extLst>
                <a:ext uri="{FF2B5EF4-FFF2-40B4-BE49-F238E27FC236}">
                  <a16:creationId xmlns:a16="http://schemas.microsoft.com/office/drawing/2014/main" id="{2F94DAA0-A405-477B-FA45-583F120BE842}"/>
                </a:ext>
              </a:extLst>
            </p:cNvPr>
            <p:cNvSpPr txBox="1"/>
            <p:nvPr/>
          </p:nvSpPr>
          <p:spPr>
            <a:xfrm>
              <a:off x="1304364" y="1443791"/>
              <a:ext cx="4135931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1pPr>
              <a:lvl2pPr marL="494297" indent="3457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2pPr>
              <a:lvl3pPr marL="990323" indent="5185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3pPr>
              <a:lvl4pPr marL="1486348" indent="6913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4pPr>
              <a:lvl5pPr marL="1980645" indent="1037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5pPr>
              <a:lvl6pPr marL="2488768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6pPr>
              <a:lvl7pPr marL="2986522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7pPr>
              <a:lvl8pPr marL="3484275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8pPr>
              <a:lvl9pPr marL="3982029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배경 및 필요성</a:t>
              </a: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545C8FBC-35B2-723B-8B6A-2A87E2966E97}"/>
                </a:ext>
              </a:extLst>
            </p:cNvPr>
            <p:cNvGrpSpPr/>
            <p:nvPr/>
          </p:nvGrpSpPr>
          <p:grpSpPr>
            <a:xfrm>
              <a:off x="430306" y="1408458"/>
              <a:ext cx="729983" cy="381458"/>
              <a:chOff x="6228680" y="6884181"/>
              <a:chExt cx="667988" cy="249385"/>
            </a:xfrm>
          </p:grpSpPr>
          <p:sp>
            <p:nvSpPr>
              <p:cNvPr id="23" name="사각형: 둥근 위쪽 모서리 24">
                <a:extLst>
                  <a:ext uri="{FF2B5EF4-FFF2-40B4-BE49-F238E27FC236}">
                    <a16:creationId xmlns:a16="http://schemas.microsoft.com/office/drawing/2014/main" id="{23FECAEB-9FB6-06CE-96A4-2F2AC2D5DDBF}"/>
                  </a:ext>
                </a:extLst>
              </p:cNvPr>
              <p:cNvSpPr/>
              <p:nvPr/>
            </p:nvSpPr>
            <p:spPr>
              <a:xfrm rot="5400000">
                <a:off x="6437981" y="6674880"/>
                <a:ext cx="249385" cy="66798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22000">
                    <a:schemeClr val="tx1">
                      <a:alpha val="50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5400000" scaled="1"/>
              </a:gradFill>
              <a:ln w="12700">
                <a:gradFill>
                  <a:gsLst>
                    <a:gs pos="9000">
                      <a:schemeClr val="bg1"/>
                    </a:gs>
                    <a:gs pos="92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latinLnBrk="1"/>
                <a:endParaRPr lang="ko-KR" altLang="en-US" b="1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2B39BF3-8F9D-AAE1-6AED-D6A06A3C584D}"/>
                  </a:ext>
                </a:extLst>
              </p:cNvPr>
              <p:cNvSpPr txBox="1"/>
              <p:nvPr/>
            </p:nvSpPr>
            <p:spPr>
              <a:xfrm>
                <a:off x="6528557" y="6904142"/>
                <a:ext cx="264927" cy="181093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 fontAlgn="base" latinLnBrk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ko-KR" b="1" spc="-80">
                    <a:ln w="1270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1.</a:t>
                </a:r>
                <a:endParaRPr kumimoji="1" lang="ko-KR" altLang="en-US" b="1" spc="-80" dirty="0">
                  <a:ln w="127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FAB836A2-917F-F7E6-5449-99ADD23B947D}"/>
              </a:ext>
            </a:extLst>
          </p:cNvPr>
          <p:cNvSpPr txBox="1"/>
          <p:nvPr/>
        </p:nvSpPr>
        <p:spPr>
          <a:xfrm>
            <a:off x="758012" y="1866630"/>
            <a:ext cx="9704714" cy="52153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+mn-ea"/>
              </a:rPr>
              <a:t>1) </a:t>
            </a:r>
            <a:r>
              <a:rPr lang="ko-KR" altLang="en-US" sz="1600" dirty="0">
                <a:latin typeface="+mn-ea"/>
              </a:rPr>
              <a:t>연구 배경</a:t>
            </a:r>
            <a:endParaRPr lang="en-US" altLang="ko-KR" sz="160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600" dirty="0">
                <a:latin typeface="+mn-ea"/>
              </a:rPr>
              <a:t>전자제품 수요 증가</a:t>
            </a:r>
            <a:r>
              <a:rPr lang="en-US" altLang="ko-KR" sz="1600" dirty="0">
                <a:latin typeface="+mn-ea"/>
              </a:rPr>
              <a:t> </a:t>
            </a:r>
            <a:r>
              <a:rPr lang="en-US" altLang="ko-KR" sz="1600" dirty="0">
                <a:latin typeface="굴림" panose="020B0600000101010101" pitchFamily="50" charset="-127"/>
                <a:ea typeface="굴림" panose="020B0600000101010101" pitchFamily="50" charset="-127"/>
              </a:rPr>
              <a:t>→ </a:t>
            </a:r>
            <a:r>
              <a:rPr lang="en-US" altLang="ko-KR" sz="1600" dirty="0">
                <a:latin typeface="+mn-ea"/>
              </a:rPr>
              <a:t>PCB Assy’(Printed Circuit board Assembly, </a:t>
            </a:r>
            <a:r>
              <a:rPr lang="ko-KR" altLang="en-US" sz="1600" dirty="0">
                <a:latin typeface="+mn-ea"/>
              </a:rPr>
              <a:t>인쇄회로기판</a:t>
            </a:r>
            <a:r>
              <a:rPr lang="en-US" altLang="ko-KR" sz="1600" dirty="0">
                <a:latin typeface="+mn-ea"/>
              </a:rPr>
              <a:t> </a:t>
            </a:r>
            <a:r>
              <a:rPr lang="ko-KR" altLang="en-US" sz="1600" dirty="0">
                <a:latin typeface="+mn-ea"/>
              </a:rPr>
              <a:t>모듈</a:t>
            </a:r>
            <a:r>
              <a:rPr lang="en-US" altLang="ko-KR" sz="1600" dirty="0">
                <a:latin typeface="+mn-ea"/>
              </a:rPr>
              <a:t>) </a:t>
            </a:r>
            <a:r>
              <a:rPr lang="ko-KR" altLang="en-US" sz="1600" dirty="0">
                <a:latin typeface="+mn-ea"/>
              </a:rPr>
              <a:t>수요 증가 </a:t>
            </a:r>
            <a:endParaRPr lang="en-US" altLang="ko-KR" sz="160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600" dirty="0">
                <a:latin typeface="+mn-ea"/>
              </a:rPr>
              <a:t>PCB </a:t>
            </a:r>
            <a:r>
              <a:rPr lang="ko-KR" altLang="en-US" sz="1600" dirty="0">
                <a:latin typeface="+mn-ea"/>
              </a:rPr>
              <a:t>모듈 시장은 </a:t>
            </a:r>
            <a:r>
              <a:rPr lang="en-US" altLang="ko-KR" sz="1600" dirty="0">
                <a:latin typeface="+mn-ea"/>
              </a:rPr>
              <a:t>2023</a:t>
            </a:r>
            <a:r>
              <a:rPr lang="ko-KR" altLang="en-US" sz="1600" dirty="0">
                <a:latin typeface="+mn-ea"/>
              </a:rPr>
              <a:t>년 약 </a:t>
            </a:r>
            <a:r>
              <a:rPr lang="en-US" altLang="ko-KR" sz="1600" dirty="0">
                <a:latin typeface="+mn-ea"/>
              </a:rPr>
              <a:t>731</a:t>
            </a:r>
            <a:r>
              <a:rPr lang="ko-KR" altLang="en-US" sz="1600" dirty="0">
                <a:latin typeface="+mn-ea"/>
              </a:rPr>
              <a:t>억 달러에서</a:t>
            </a:r>
            <a:r>
              <a:rPr lang="en-US" altLang="ko-KR" sz="1600" dirty="0">
                <a:latin typeface="+mn-ea"/>
              </a:rPr>
              <a:t>, 2031</a:t>
            </a:r>
            <a:r>
              <a:rPr lang="ko-KR" altLang="en-US" sz="1600" dirty="0">
                <a:latin typeface="+mn-ea"/>
              </a:rPr>
              <a:t>년까지 약 </a:t>
            </a:r>
            <a:r>
              <a:rPr lang="en-US" altLang="ko-KR" sz="1600" dirty="0">
                <a:latin typeface="+mn-ea"/>
              </a:rPr>
              <a:t>962</a:t>
            </a:r>
            <a:r>
              <a:rPr lang="ko-KR" altLang="en-US" sz="1600" dirty="0">
                <a:latin typeface="+mn-ea"/>
              </a:rPr>
              <a:t>억 달러까지 성장</a:t>
            </a:r>
            <a:endParaRPr lang="en-US" altLang="ko-KR" sz="160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sz="160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sz="160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sz="160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sz="160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sz="160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sz="160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sz="160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sz="160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sz="160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600" dirty="0">
                <a:latin typeface="+mn-ea"/>
              </a:rPr>
              <a:t>특히 아시아 태평양 지역은 전자 제품 제조의 중심지로서</a:t>
            </a:r>
            <a:r>
              <a:rPr lang="en-US" altLang="ko-KR" sz="1600" dirty="0">
                <a:latin typeface="+mn-ea"/>
              </a:rPr>
              <a:t>, 2023</a:t>
            </a:r>
            <a:r>
              <a:rPr lang="ko-KR" altLang="en-US" sz="1600" dirty="0">
                <a:latin typeface="+mn-ea"/>
              </a:rPr>
              <a:t>년 기준 </a:t>
            </a:r>
            <a:r>
              <a:rPr lang="en-US" altLang="ko-KR" sz="1600" dirty="0">
                <a:latin typeface="+mn-ea"/>
              </a:rPr>
              <a:t>25% </a:t>
            </a:r>
            <a:r>
              <a:rPr lang="ko-KR" altLang="en-US" sz="1600" dirty="0">
                <a:latin typeface="+mn-ea"/>
              </a:rPr>
              <a:t>이상 점유율 차지</a:t>
            </a:r>
            <a:r>
              <a:rPr lang="en-US" altLang="ko-KR" sz="1600" dirty="0">
                <a:latin typeface="+mn-ea"/>
              </a:rPr>
              <a:t>,</a:t>
            </a:r>
            <a:r>
              <a:rPr lang="ko-KR" altLang="en-US" sz="1600" dirty="0">
                <a:latin typeface="+mn-ea"/>
              </a:rPr>
              <a:t> 향후에도 높은 성장세 유지 전망</a:t>
            </a:r>
            <a:endParaRPr lang="en-US" altLang="ko-KR" sz="1600" dirty="0">
              <a:latin typeface="+mn-ea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6683183-8EBF-47CB-01DC-C965EE2563C7}"/>
              </a:ext>
            </a:extLst>
          </p:cNvPr>
          <p:cNvSpPr txBox="1"/>
          <p:nvPr/>
        </p:nvSpPr>
        <p:spPr>
          <a:xfrm>
            <a:off x="10134769" y="7077075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E2886697-6AD6-4FDA-9E51-14A767932366}" type="slidenum">
              <a:rPr lang="ko-KR" altLang="en-US" sz="1200" smtClean="0"/>
              <a:t>4</a:t>
            </a:fld>
            <a:endParaRPr lang="ko-KR" altLang="en-US" sz="12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C510F2-D2F4-A8F4-674F-44A0C5170517}"/>
              </a:ext>
            </a:extLst>
          </p:cNvPr>
          <p:cNvSpPr txBox="1"/>
          <p:nvPr/>
        </p:nvSpPr>
        <p:spPr>
          <a:xfrm>
            <a:off x="3686684" y="5967146"/>
            <a:ext cx="36462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글로벌 </a:t>
            </a:r>
            <a:r>
              <a:rPr lang="en-US" altLang="ko-KR" sz="1200" b="1" dirty="0"/>
              <a:t>PCB </a:t>
            </a:r>
            <a:r>
              <a:rPr lang="ko-KR" altLang="en-US" sz="1200" b="1" dirty="0"/>
              <a:t>어셈블리 시장 규모 </a:t>
            </a:r>
            <a:r>
              <a:rPr lang="en-US" altLang="ko-KR" sz="1200" b="1" dirty="0"/>
              <a:t>[1]]</a:t>
            </a:r>
            <a:endParaRPr lang="ko-KR" altLang="en-US" sz="1200" b="1" dirty="0"/>
          </a:p>
        </p:txBody>
      </p:sp>
      <p:pic>
        <p:nvPicPr>
          <p:cNvPr id="2" name="Picture 0">
            <a:extLst>
              <a:ext uri="{FF2B5EF4-FFF2-40B4-BE49-F238E27FC236}">
                <a16:creationId xmlns:a16="http://schemas.microsoft.com/office/drawing/2014/main" id="{74C92BD3-FE95-92D6-E4C2-742788FA15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9739" y="3099552"/>
            <a:ext cx="5020114" cy="2870040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9107164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84C194-A703-5163-CF42-68B04848EB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DDC6CEBB-B82A-E41F-0461-6E30A5BDFB17}"/>
              </a:ext>
            </a:extLst>
          </p:cNvPr>
          <p:cNvGrpSpPr/>
          <p:nvPr/>
        </p:nvGrpSpPr>
        <p:grpSpPr>
          <a:xfrm>
            <a:off x="430304" y="1437305"/>
            <a:ext cx="5009989" cy="381458"/>
            <a:chOff x="430306" y="1408458"/>
            <a:chExt cx="5009989" cy="381458"/>
          </a:xfrm>
        </p:grpSpPr>
        <p:sp>
          <p:nvSpPr>
            <p:cNvPr id="21" name="TextBox 36">
              <a:extLst>
                <a:ext uri="{FF2B5EF4-FFF2-40B4-BE49-F238E27FC236}">
                  <a16:creationId xmlns:a16="http://schemas.microsoft.com/office/drawing/2014/main" id="{EC42AA7F-3D8A-E20E-3888-26A446F41888}"/>
                </a:ext>
              </a:extLst>
            </p:cNvPr>
            <p:cNvSpPr txBox="1"/>
            <p:nvPr/>
          </p:nvSpPr>
          <p:spPr>
            <a:xfrm>
              <a:off x="1304364" y="1443791"/>
              <a:ext cx="4135931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1pPr>
              <a:lvl2pPr marL="494297" indent="3457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2pPr>
              <a:lvl3pPr marL="990323" indent="5185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3pPr>
              <a:lvl4pPr marL="1486348" indent="6913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4pPr>
              <a:lvl5pPr marL="1980645" indent="1037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5pPr>
              <a:lvl6pPr marL="2488768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6pPr>
              <a:lvl7pPr marL="2986522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7pPr>
              <a:lvl8pPr marL="3484275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8pPr>
              <a:lvl9pPr marL="3982029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배경 및 필요성</a:t>
              </a: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79A40B29-8A48-29D5-EA40-575E49978162}"/>
                </a:ext>
              </a:extLst>
            </p:cNvPr>
            <p:cNvGrpSpPr/>
            <p:nvPr/>
          </p:nvGrpSpPr>
          <p:grpSpPr>
            <a:xfrm>
              <a:off x="430306" y="1408458"/>
              <a:ext cx="729983" cy="381458"/>
              <a:chOff x="6228680" y="6884181"/>
              <a:chExt cx="667988" cy="249385"/>
            </a:xfrm>
          </p:grpSpPr>
          <p:sp>
            <p:nvSpPr>
              <p:cNvPr id="23" name="사각형: 둥근 위쪽 모서리 24">
                <a:extLst>
                  <a:ext uri="{FF2B5EF4-FFF2-40B4-BE49-F238E27FC236}">
                    <a16:creationId xmlns:a16="http://schemas.microsoft.com/office/drawing/2014/main" id="{0706D277-7F9E-4997-2E3F-7E2C3791B405}"/>
                  </a:ext>
                </a:extLst>
              </p:cNvPr>
              <p:cNvSpPr/>
              <p:nvPr/>
            </p:nvSpPr>
            <p:spPr>
              <a:xfrm rot="5400000">
                <a:off x="6437981" y="6674880"/>
                <a:ext cx="249385" cy="66798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22000">
                    <a:schemeClr val="tx1">
                      <a:alpha val="50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5400000" scaled="1"/>
              </a:gradFill>
              <a:ln w="12700">
                <a:gradFill>
                  <a:gsLst>
                    <a:gs pos="9000">
                      <a:schemeClr val="bg1"/>
                    </a:gs>
                    <a:gs pos="92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latinLnBrk="1"/>
                <a:endParaRPr lang="ko-KR" altLang="en-US" b="1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F5524C6-9EFA-18D8-044E-28E1D1D5817C}"/>
                  </a:ext>
                </a:extLst>
              </p:cNvPr>
              <p:cNvSpPr txBox="1"/>
              <p:nvPr/>
            </p:nvSpPr>
            <p:spPr>
              <a:xfrm>
                <a:off x="6528557" y="6904142"/>
                <a:ext cx="264927" cy="181093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 fontAlgn="base" latinLnBrk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ko-KR" b="1" spc="-80" dirty="0">
                    <a:ln w="1270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1.</a:t>
                </a:r>
                <a:endParaRPr kumimoji="1" lang="ko-KR" altLang="en-US" b="1" spc="-80" dirty="0">
                  <a:ln w="127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F8EA5BDA-828D-988F-01ED-2EB376185AB0}"/>
              </a:ext>
            </a:extLst>
          </p:cNvPr>
          <p:cNvSpPr txBox="1"/>
          <p:nvPr/>
        </p:nvSpPr>
        <p:spPr>
          <a:xfrm>
            <a:off x="10134769" y="7077075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E2886697-6AD6-4FDA-9E51-14A767932366}" type="slidenum">
              <a:rPr lang="ko-KR" altLang="en-US" sz="1200" smtClean="0"/>
              <a:t>5</a:t>
            </a:fld>
            <a:endParaRPr lang="ko-KR" altLang="en-US" sz="12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2DF85F3-BB71-9A6A-EC5C-4A6D52A8AA69}"/>
              </a:ext>
            </a:extLst>
          </p:cNvPr>
          <p:cNvSpPr txBox="1"/>
          <p:nvPr/>
        </p:nvSpPr>
        <p:spPr>
          <a:xfrm>
            <a:off x="758012" y="1866630"/>
            <a:ext cx="9704714" cy="2220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+mn-ea"/>
              </a:rPr>
              <a:t>2) </a:t>
            </a:r>
            <a:r>
              <a:rPr lang="ko-KR" altLang="en-US" sz="1600" dirty="0">
                <a:latin typeface="+mn-ea"/>
              </a:rPr>
              <a:t>연구 필요성</a:t>
            </a:r>
            <a:endParaRPr lang="en-US" altLang="ko-KR" sz="160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600" kern="0" dirty="0">
                <a:latin typeface="+mn-ea"/>
              </a:rPr>
              <a:t>SMT(Surface Mounting Technology, </a:t>
            </a:r>
            <a:r>
              <a:rPr lang="ko-KR" altLang="en-US" sz="1600" kern="0" dirty="0">
                <a:latin typeface="+mn-ea"/>
              </a:rPr>
              <a:t>표면실장기술</a:t>
            </a:r>
            <a:r>
              <a:rPr lang="en-US" altLang="ko-KR" sz="1600" kern="0" dirty="0">
                <a:latin typeface="+mn-ea"/>
              </a:rPr>
              <a:t>) </a:t>
            </a:r>
            <a:r>
              <a:rPr lang="ko-KR" altLang="en-US" sz="1600" kern="0" dirty="0">
                <a:latin typeface="+mn-ea"/>
              </a:rPr>
              <a:t>공정은 </a:t>
            </a:r>
            <a:r>
              <a:rPr lang="en-US" altLang="ko-KR" sz="1600" kern="0" dirty="0">
                <a:latin typeface="+mn-ea"/>
              </a:rPr>
              <a:t>PCB </a:t>
            </a:r>
            <a:r>
              <a:rPr lang="ko-KR" altLang="en-US" sz="1600" kern="0" dirty="0">
                <a:latin typeface="+mn-ea"/>
              </a:rPr>
              <a:t>모듈</a:t>
            </a:r>
            <a:r>
              <a:rPr lang="en-US" altLang="ko-KR" sz="1600" kern="0" dirty="0">
                <a:latin typeface="+mn-ea"/>
              </a:rPr>
              <a:t> </a:t>
            </a:r>
            <a:r>
              <a:rPr lang="ko-KR" altLang="en-US" sz="1600" kern="0" dirty="0">
                <a:latin typeface="+mn-ea"/>
              </a:rPr>
              <a:t>제조의 마지막 단계로</a:t>
            </a:r>
            <a:r>
              <a:rPr lang="en-US" altLang="ko-KR" sz="1600" kern="0" dirty="0">
                <a:latin typeface="+mn-ea"/>
              </a:rPr>
              <a:t>, </a:t>
            </a:r>
            <a:r>
              <a:rPr lang="ko-KR" altLang="en-US" sz="1600" kern="0" dirty="0">
                <a:latin typeface="+mn-ea"/>
              </a:rPr>
              <a:t>부품을 </a:t>
            </a:r>
            <a:r>
              <a:rPr lang="en-US" altLang="ko-KR" sz="1600" kern="0" dirty="0">
                <a:latin typeface="+mn-ea"/>
              </a:rPr>
              <a:t>PCB </a:t>
            </a:r>
            <a:r>
              <a:rPr lang="ko-KR" altLang="en-US" sz="1600" kern="0" dirty="0">
                <a:latin typeface="+mn-ea"/>
              </a:rPr>
              <a:t>기판 위에 정밀하게 </a:t>
            </a:r>
            <a:r>
              <a:rPr lang="ko-KR" altLang="en-US" sz="1600" kern="0" dirty="0" err="1">
                <a:latin typeface="+mn-ea"/>
              </a:rPr>
              <a:t>실장하는</a:t>
            </a:r>
            <a:r>
              <a:rPr lang="ko-KR" altLang="en-US" sz="1600" kern="0" dirty="0">
                <a:latin typeface="+mn-ea"/>
              </a:rPr>
              <a:t> 핵심 공정임</a:t>
            </a:r>
            <a:endParaRPr lang="en-US" altLang="ko-KR" sz="1600" kern="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600" kern="0" dirty="0">
                <a:latin typeface="+mn-ea"/>
              </a:rPr>
              <a:t>‘</a:t>
            </a:r>
            <a:r>
              <a:rPr lang="en-US" altLang="ko-KR" sz="1600" kern="0" dirty="0">
                <a:latin typeface="+mn-ea"/>
              </a:rPr>
              <a:t>PCB </a:t>
            </a:r>
            <a:r>
              <a:rPr lang="ko-KR" altLang="en-US" sz="1600" kern="0" dirty="0" err="1">
                <a:latin typeface="+mn-ea"/>
              </a:rPr>
              <a:t>산업혁신센터’에</a:t>
            </a:r>
            <a:r>
              <a:rPr lang="ko-KR" altLang="en-US" sz="1600" kern="0" dirty="0">
                <a:latin typeface="+mn-ea"/>
              </a:rPr>
              <a:t> 따르면</a:t>
            </a:r>
            <a:r>
              <a:rPr lang="en-US" altLang="ko-KR" sz="1600" kern="0" dirty="0">
                <a:latin typeface="+mn-ea"/>
              </a:rPr>
              <a:t>, </a:t>
            </a:r>
            <a:r>
              <a:rPr lang="ko-KR" altLang="en-US" sz="1600" kern="0" dirty="0">
                <a:latin typeface="+mn-ea"/>
              </a:rPr>
              <a:t>전자기기의 불량 발생이 </a:t>
            </a:r>
            <a:r>
              <a:rPr lang="en-US" altLang="ko-KR" sz="1600" kern="0" dirty="0">
                <a:latin typeface="+mn-ea"/>
              </a:rPr>
              <a:t>SMT</a:t>
            </a:r>
            <a:r>
              <a:rPr lang="ko-KR" altLang="en-US" sz="1600" kern="0" dirty="0">
                <a:latin typeface="+mn-ea"/>
              </a:rPr>
              <a:t>에서 </a:t>
            </a:r>
            <a:r>
              <a:rPr lang="en-US" altLang="ko-KR" sz="1600" kern="0" dirty="0">
                <a:latin typeface="+mn-ea"/>
              </a:rPr>
              <a:t>47%</a:t>
            </a:r>
            <a:r>
              <a:rPr lang="ko-KR" altLang="en-US" sz="1600" kern="0" dirty="0">
                <a:latin typeface="+mn-ea"/>
              </a:rPr>
              <a:t>를 차지하는 것으로 조사되었음</a:t>
            </a:r>
            <a:r>
              <a:rPr lang="en-US" altLang="ko-KR" sz="1600" kern="0" dirty="0">
                <a:latin typeface="+mn-ea"/>
              </a:rPr>
              <a:t> </a:t>
            </a:r>
            <a:r>
              <a:rPr lang="en-US" altLang="ko-KR" sz="1600" kern="0" dirty="0">
                <a:latin typeface="굴림" panose="020B0600000101010101" pitchFamily="50" charset="-127"/>
                <a:ea typeface="굴림" panose="020B0600000101010101" pitchFamily="50" charset="-127"/>
              </a:rPr>
              <a:t>→ </a:t>
            </a:r>
            <a:r>
              <a:rPr lang="en-US" altLang="ko-KR" sz="1600" kern="0" dirty="0">
                <a:latin typeface="+mn-ea"/>
              </a:rPr>
              <a:t>SMT</a:t>
            </a:r>
            <a:r>
              <a:rPr lang="ko-KR" altLang="en-US" sz="1600" kern="0" dirty="0">
                <a:latin typeface="+mn-ea"/>
              </a:rPr>
              <a:t>에서 품질 관리 및 불량 검출의 중요함을 보여줌</a:t>
            </a:r>
            <a:endParaRPr lang="en-US" altLang="ko-KR" sz="1600" kern="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sz="1400" dirty="0">
              <a:latin typeface="+mn-ea"/>
            </a:endParaRPr>
          </a:p>
        </p:txBody>
      </p:sp>
      <p:pic>
        <p:nvPicPr>
          <p:cNvPr id="3" name="_x537775448">
            <a:extLst>
              <a:ext uri="{FF2B5EF4-FFF2-40B4-BE49-F238E27FC236}">
                <a16:creationId xmlns:a16="http://schemas.microsoft.com/office/drawing/2014/main" id="{E5751AA6-AF81-8E2B-5953-F04FFBD1B3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1599" y="3764786"/>
            <a:ext cx="8277387" cy="3085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BB95542-AFF6-84F2-86E7-22396D1181C9}"/>
              </a:ext>
            </a:extLst>
          </p:cNvPr>
          <p:cNvSpPr txBox="1"/>
          <p:nvPr/>
        </p:nvSpPr>
        <p:spPr>
          <a:xfrm>
            <a:off x="3186282" y="6850561"/>
            <a:ext cx="48481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전자기기의 공정 단계에 따른 불량 발생 내역  </a:t>
            </a:r>
            <a:r>
              <a:rPr lang="en-US" altLang="ko-KR" sz="1200" b="1" dirty="0"/>
              <a:t>(2022</a:t>
            </a:r>
            <a:r>
              <a:rPr lang="ko-KR" altLang="en-US" sz="1200" b="1" dirty="0"/>
              <a:t>년</a:t>
            </a:r>
            <a:r>
              <a:rPr lang="en-US" altLang="ko-KR" sz="1200" b="1" dirty="0"/>
              <a:t>)]</a:t>
            </a:r>
            <a:endParaRPr lang="ko-KR" altLang="en-US" sz="12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EA50B9C-2A0D-FCC8-EFFB-347CBE311394}"/>
              </a:ext>
            </a:extLst>
          </p:cNvPr>
          <p:cNvSpPr txBox="1"/>
          <p:nvPr/>
        </p:nvSpPr>
        <p:spPr>
          <a:xfrm>
            <a:off x="1304364" y="599583"/>
            <a:ext cx="78396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Ⅰ.</a:t>
            </a:r>
            <a:r>
              <a:rPr lang="ko-KR" altLang="en-US" sz="28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 서론</a:t>
            </a:r>
            <a:endParaRPr lang="ko-KR" altLang="en-US" sz="2800" i="1" dirty="0">
              <a:solidFill>
                <a:srgbClr val="FF0000"/>
              </a:solidFill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790566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58A6C4-B329-8058-BC8F-9010DF52C4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9E8515FA-3CB8-EF66-C04E-AD436AF8F8ED}"/>
              </a:ext>
            </a:extLst>
          </p:cNvPr>
          <p:cNvGrpSpPr/>
          <p:nvPr/>
        </p:nvGrpSpPr>
        <p:grpSpPr>
          <a:xfrm>
            <a:off x="430304" y="1437305"/>
            <a:ext cx="5009989" cy="381458"/>
            <a:chOff x="430306" y="1408458"/>
            <a:chExt cx="5009989" cy="381458"/>
          </a:xfrm>
        </p:grpSpPr>
        <p:sp>
          <p:nvSpPr>
            <p:cNvPr id="21" name="TextBox 36">
              <a:extLst>
                <a:ext uri="{FF2B5EF4-FFF2-40B4-BE49-F238E27FC236}">
                  <a16:creationId xmlns:a16="http://schemas.microsoft.com/office/drawing/2014/main" id="{343F2DB3-E7DF-670E-294A-F5A56AA0315D}"/>
                </a:ext>
              </a:extLst>
            </p:cNvPr>
            <p:cNvSpPr txBox="1"/>
            <p:nvPr/>
          </p:nvSpPr>
          <p:spPr>
            <a:xfrm>
              <a:off x="1304364" y="1443791"/>
              <a:ext cx="4135931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1pPr>
              <a:lvl2pPr marL="494297" indent="3457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2pPr>
              <a:lvl3pPr marL="990323" indent="5185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3pPr>
              <a:lvl4pPr marL="1486348" indent="6913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4pPr>
              <a:lvl5pPr marL="1980645" indent="1037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5pPr>
              <a:lvl6pPr marL="2488768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6pPr>
              <a:lvl7pPr marL="2986522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7pPr>
              <a:lvl8pPr marL="3484275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8pPr>
              <a:lvl9pPr marL="3982029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배경 및 필요성</a:t>
              </a: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40F71914-DBF1-4832-5691-1A2C93FCF769}"/>
                </a:ext>
              </a:extLst>
            </p:cNvPr>
            <p:cNvGrpSpPr/>
            <p:nvPr/>
          </p:nvGrpSpPr>
          <p:grpSpPr>
            <a:xfrm>
              <a:off x="430306" y="1408458"/>
              <a:ext cx="729983" cy="381458"/>
              <a:chOff x="6228680" y="6884181"/>
              <a:chExt cx="667988" cy="249385"/>
            </a:xfrm>
          </p:grpSpPr>
          <p:sp>
            <p:nvSpPr>
              <p:cNvPr id="23" name="사각형: 둥근 위쪽 모서리 24">
                <a:extLst>
                  <a:ext uri="{FF2B5EF4-FFF2-40B4-BE49-F238E27FC236}">
                    <a16:creationId xmlns:a16="http://schemas.microsoft.com/office/drawing/2014/main" id="{0A3BC744-8F10-BF56-6029-8866572D198A}"/>
                  </a:ext>
                </a:extLst>
              </p:cNvPr>
              <p:cNvSpPr/>
              <p:nvPr/>
            </p:nvSpPr>
            <p:spPr>
              <a:xfrm rot="5400000">
                <a:off x="6437981" y="6674880"/>
                <a:ext cx="249385" cy="66798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22000">
                    <a:schemeClr val="tx1">
                      <a:alpha val="50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5400000" scaled="1"/>
              </a:gradFill>
              <a:ln w="12700">
                <a:gradFill>
                  <a:gsLst>
                    <a:gs pos="9000">
                      <a:schemeClr val="bg1"/>
                    </a:gs>
                    <a:gs pos="92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latinLnBrk="1"/>
                <a:endParaRPr lang="ko-KR" altLang="en-US" b="1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7C8F9AA-15AF-DCDE-7E91-CF283886EF28}"/>
                  </a:ext>
                </a:extLst>
              </p:cNvPr>
              <p:cNvSpPr txBox="1"/>
              <p:nvPr/>
            </p:nvSpPr>
            <p:spPr>
              <a:xfrm>
                <a:off x="6528557" y="6904142"/>
                <a:ext cx="264927" cy="181093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 fontAlgn="base" latinLnBrk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ko-KR" b="1" spc="-80" dirty="0">
                    <a:ln w="1270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1.</a:t>
                </a:r>
                <a:endParaRPr kumimoji="1" lang="ko-KR" altLang="en-US" b="1" spc="-80" dirty="0">
                  <a:ln w="127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1BFBAAC0-6D85-E6EA-44DB-4EEE4D379611}"/>
              </a:ext>
            </a:extLst>
          </p:cNvPr>
          <p:cNvSpPr txBox="1"/>
          <p:nvPr/>
        </p:nvSpPr>
        <p:spPr>
          <a:xfrm>
            <a:off x="10134769" y="7077075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E2886697-6AD6-4FDA-9E51-14A767932366}" type="slidenum">
              <a:rPr lang="ko-KR" altLang="en-US" sz="1200" smtClean="0"/>
              <a:t>6</a:t>
            </a:fld>
            <a:endParaRPr lang="ko-KR" altLang="en-US" sz="12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562DBC3-BFA6-5BE6-9CC3-0A6EC6D9C8F3}"/>
              </a:ext>
            </a:extLst>
          </p:cNvPr>
          <p:cNvSpPr txBox="1"/>
          <p:nvPr/>
        </p:nvSpPr>
        <p:spPr>
          <a:xfrm>
            <a:off x="758012" y="1866630"/>
            <a:ext cx="9704714" cy="15220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+mn-ea"/>
              </a:rPr>
              <a:t>2) </a:t>
            </a:r>
            <a:r>
              <a:rPr lang="ko-KR" altLang="en-US" sz="1600" dirty="0">
                <a:latin typeface="+mn-ea"/>
              </a:rPr>
              <a:t>연구 필요성 </a:t>
            </a:r>
            <a:r>
              <a:rPr lang="en-US" altLang="ko-KR" sz="1600" dirty="0">
                <a:latin typeface="+mn-ea"/>
              </a:rPr>
              <a:t>[</a:t>
            </a:r>
            <a:r>
              <a:rPr lang="ko-KR" altLang="en-US" sz="1600" dirty="0">
                <a:latin typeface="+mn-ea"/>
              </a:rPr>
              <a:t>계속</a:t>
            </a:r>
            <a:r>
              <a:rPr lang="en-US" altLang="ko-KR" sz="1600" dirty="0">
                <a:latin typeface="+mn-ea"/>
              </a:rPr>
              <a:t>]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600" kern="0" dirty="0">
                <a:latin typeface="+mn-ea"/>
              </a:rPr>
              <a:t>대부분 </a:t>
            </a:r>
            <a:r>
              <a:rPr lang="en-US" altLang="ko-KR" sz="1600" kern="0" dirty="0">
                <a:latin typeface="+mn-ea"/>
              </a:rPr>
              <a:t>SMT </a:t>
            </a:r>
            <a:r>
              <a:rPr lang="ko-KR" altLang="en-US" sz="1600" kern="0" dirty="0">
                <a:latin typeface="+mn-ea"/>
              </a:rPr>
              <a:t>제조 기업들은 품질 관리에 </a:t>
            </a:r>
            <a:r>
              <a:rPr lang="en-US" altLang="ko-KR" sz="1600" kern="0" dirty="0">
                <a:latin typeface="+mn-ea"/>
              </a:rPr>
              <a:t>AOI(Automated Optical Inspection, </a:t>
            </a:r>
            <a:r>
              <a:rPr lang="ko-KR" altLang="en-US" sz="1600" kern="0" dirty="0">
                <a:latin typeface="+mn-ea"/>
              </a:rPr>
              <a:t>자동 광학 검사</a:t>
            </a:r>
            <a:r>
              <a:rPr lang="en-US" altLang="ko-KR" sz="1600" kern="0" dirty="0">
                <a:latin typeface="+mn-ea"/>
              </a:rPr>
              <a:t>)</a:t>
            </a:r>
            <a:r>
              <a:rPr lang="ko-KR" altLang="en-US" sz="1600" kern="0" dirty="0">
                <a:latin typeface="+mn-ea"/>
              </a:rPr>
              <a:t>를 활용하고 있으나</a:t>
            </a:r>
            <a:r>
              <a:rPr lang="en-US" altLang="ko-KR" sz="1600" kern="0" dirty="0">
                <a:latin typeface="+mn-ea"/>
              </a:rPr>
              <a:t>, </a:t>
            </a:r>
            <a:r>
              <a:rPr lang="ko-KR" altLang="en-US" sz="1600" kern="0" dirty="0">
                <a:latin typeface="+mn-ea"/>
              </a:rPr>
              <a:t>가성 불량 </a:t>
            </a:r>
            <a:r>
              <a:rPr lang="en-US" altLang="ko-KR" sz="1600" kern="0" dirty="0">
                <a:latin typeface="+mn-ea"/>
              </a:rPr>
              <a:t>(false defect) </a:t>
            </a:r>
            <a:r>
              <a:rPr lang="ko-KR" altLang="en-US" sz="1600" kern="0" dirty="0">
                <a:latin typeface="+mn-ea"/>
              </a:rPr>
              <a:t>발생률이 높음</a:t>
            </a:r>
            <a:r>
              <a:rPr lang="en-US" altLang="ko-KR" sz="1600" kern="0" dirty="0">
                <a:latin typeface="+mn-ea"/>
              </a:rPr>
              <a:t> </a:t>
            </a:r>
            <a:r>
              <a:rPr lang="en-US" altLang="ko-KR" sz="1600" kern="0" dirty="0">
                <a:latin typeface="굴림" panose="020B0600000101010101" pitchFamily="50" charset="-127"/>
                <a:ea typeface="굴림" panose="020B0600000101010101" pitchFamily="50" charset="-127"/>
              </a:rPr>
              <a:t>→ </a:t>
            </a:r>
            <a:r>
              <a:rPr lang="ko-KR" altLang="en-US" sz="1600" kern="0" dirty="0">
                <a:latin typeface="+mn-ea"/>
              </a:rPr>
              <a:t>육안 검사의 병행 필요</a:t>
            </a:r>
            <a:endParaRPr lang="en-US" altLang="ko-KR" sz="1600" kern="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600" kern="0" dirty="0">
                <a:latin typeface="+mn-ea"/>
              </a:rPr>
              <a:t>이로 인한 검사 비용 증가</a:t>
            </a:r>
            <a:r>
              <a:rPr lang="en-US" altLang="ko-KR" sz="1600" kern="0" dirty="0">
                <a:latin typeface="+mn-ea"/>
              </a:rPr>
              <a:t>, </a:t>
            </a:r>
            <a:r>
              <a:rPr lang="ko-KR" altLang="en-US" sz="1600" kern="0" dirty="0">
                <a:latin typeface="+mn-ea"/>
              </a:rPr>
              <a:t>공정 지연 등의 문제 발생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A936D8-9F3B-72EB-A41A-E78D170841EB}"/>
              </a:ext>
            </a:extLst>
          </p:cNvPr>
          <p:cNvSpPr txBox="1"/>
          <p:nvPr/>
        </p:nvSpPr>
        <p:spPr>
          <a:xfrm>
            <a:off x="3311641" y="6938575"/>
            <a:ext cx="42573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[SMT </a:t>
            </a:r>
            <a:r>
              <a:rPr lang="ko-KR" altLang="en-US" sz="1200" b="1" dirty="0"/>
              <a:t>공정에서 </a:t>
            </a:r>
            <a:r>
              <a:rPr lang="en-US" altLang="ko-KR" sz="1200" b="1" dirty="0"/>
              <a:t>AOI </a:t>
            </a:r>
            <a:r>
              <a:rPr lang="ko-KR" altLang="en-US" sz="1200" b="1" dirty="0"/>
              <a:t>이후의 진행 현황 </a:t>
            </a:r>
            <a:r>
              <a:rPr lang="en-US" altLang="ko-KR" sz="1200" b="1" dirty="0"/>
              <a:t>(</a:t>
            </a:r>
            <a:r>
              <a:rPr lang="ko-KR" altLang="en-US" sz="1200" b="1" dirty="0"/>
              <a:t>실제 현장 사례</a:t>
            </a:r>
            <a:r>
              <a:rPr lang="en-US" altLang="ko-KR" sz="1200" b="1" dirty="0"/>
              <a:t>)]</a:t>
            </a:r>
            <a:endParaRPr lang="ko-KR" altLang="en-US" sz="1200" b="1" dirty="0"/>
          </a:p>
        </p:txBody>
      </p:sp>
      <p:pic>
        <p:nvPicPr>
          <p:cNvPr id="9" name="_x537757520">
            <a:extLst>
              <a:ext uri="{FF2B5EF4-FFF2-40B4-BE49-F238E27FC236}">
                <a16:creationId xmlns:a16="http://schemas.microsoft.com/office/drawing/2014/main" id="{9D3F62CC-4016-2275-630F-29327619F1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0741" y="3388650"/>
            <a:ext cx="6787526" cy="3586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52DA7DB-A242-727E-5DF1-B6A9898D9570}"/>
              </a:ext>
            </a:extLst>
          </p:cNvPr>
          <p:cNvSpPr txBox="1"/>
          <p:nvPr/>
        </p:nvSpPr>
        <p:spPr>
          <a:xfrm>
            <a:off x="1304364" y="599583"/>
            <a:ext cx="78396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Ⅰ.</a:t>
            </a:r>
            <a:r>
              <a:rPr lang="ko-KR" altLang="en-US" sz="28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 서론</a:t>
            </a:r>
            <a:endParaRPr lang="ko-KR" altLang="en-US" sz="2800" i="1" dirty="0">
              <a:solidFill>
                <a:srgbClr val="FF0000"/>
              </a:solidFill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604100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54171D-0B3C-9848-A321-CA797EDCB2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>
            <a:extLst>
              <a:ext uri="{FF2B5EF4-FFF2-40B4-BE49-F238E27FC236}">
                <a16:creationId xmlns:a16="http://schemas.microsoft.com/office/drawing/2014/main" id="{62BC2CAF-342B-F5D2-0951-22D86FC052A6}"/>
              </a:ext>
            </a:extLst>
          </p:cNvPr>
          <p:cNvSpPr txBox="1"/>
          <p:nvPr/>
        </p:nvSpPr>
        <p:spPr>
          <a:xfrm>
            <a:off x="10134769" y="7077075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E2886697-6AD6-4FDA-9E51-14A767932366}" type="slidenum">
              <a:rPr lang="ko-KR" altLang="en-US" sz="1200" smtClean="0"/>
              <a:t>7</a:t>
            </a:fld>
            <a:endParaRPr lang="ko-KR" altLang="en-US" sz="120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9986671F-9939-7525-4154-2E24FE75245F}"/>
              </a:ext>
            </a:extLst>
          </p:cNvPr>
          <p:cNvGrpSpPr/>
          <p:nvPr/>
        </p:nvGrpSpPr>
        <p:grpSpPr>
          <a:xfrm>
            <a:off x="436400" y="1463587"/>
            <a:ext cx="5009989" cy="381458"/>
            <a:chOff x="430306" y="1408458"/>
            <a:chExt cx="5009989" cy="381458"/>
          </a:xfrm>
        </p:grpSpPr>
        <p:sp>
          <p:nvSpPr>
            <p:cNvPr id="8" name="TextBox 36">
              <a:extLst>
                <a:ext uri="{FF2B5EF4-FFF2-40B4-BE49-F238E27FC236}">
                  <a16:creationId xmlns:a16="http://schemas.microsoft.com/office/drawing/2014/main" id="{18561F41-1AB2-4720-3E8B-ED0B9B6F4217}"/>
                </a:ext>
              </a:extLst>
            </p:cNvPr>
            <p:cNvSpPr txBox="1"/>
            <p:nvPr/>
          </p:nvSpPr>
          <p:spPr>
            <a:xfrm>
              <a:off x="1304364" y="1443791"/>
              <a:ext cx="4135931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1pPr>
              <a:lvl2pPr marL="494297" indent="3457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2pPr>
              <a:lvl3pPr marL="990323" indent="5185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3pPr>
              <a:lvl4pPr marL="1486348" indent="6913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4pPr>
              <a:lvl5pPr marL="1980645" indent="1037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5pPr>
              <a:lvl6pPr marL="2488768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6pPr>
              <a:lvl7pPr marL="2986522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7pPr>
              <a:lvl8pPr marL="3484275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8pPr>
              <a:lvl9pPr marL="3982029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연구 목적 및 범위</a:t>
              </a:r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9F7B6ED5-65C0-72E8-14B7-DB015BC729D8}"/>
                </a:ext>
              </a:extLst>
            </p:cNvPr>
            <p:cNvGrpSpPr/>
            <p:nvPr/>
          </p:nvGrpSpPr>
          <p:grpSpPr>
            <a:xfrm>
              <a:off x="430306" y="1408458"/>
              <a:ext cx="729983" cy="381458"/>
              <a:chOff x="6228680" y="6884181"/>
              <a:chExt cx="667988" cy="249385"/>
            </a:xfrm>
          </p:grpSpPr>
          <p:sp>
            <p:nvSpPr>
              <p:cNvPr id="10" name="사각형: 둥근 위쪽 모서리 24">
                <a:extLst>
                  <a:ext uri="{FF2B5EF4-FFF2-40B4-BE49-F238E27FC236}">
                    <a16:creationId xmlns:a16="http://schemas.microsoft.com/office/drawing/2014/main" id="{8FD743BA-3191-3B32-E97B-4B4FD4563D38}"/>
                  </a:ext>
                </a:extLst>
              </p:cNvPr>
              <p:cNvSpPr/>
              <p:nvPr/>
            </p:nvSpPr>
            <p:spPr>
              <a:xfrm rot="5400000">
                <a:off x="6437981" y="6674880"/>
                <a:ext cx="249385" cy="66798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22000">
                    <a:schemeClr val="tx1">
                      <a:alpha val="50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5400000" scaled="1"/>
              </a:gradFill>
              <a:ln w="12700">
                <a:gradFill>
                  <a:gsLst>
                    <a:gs pos="9000">
                      <a:schemeClr val="bg1"/>
                    </a:gs>
                    <a:gs pos="92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latinLnBrk="1"/>
                <a:endParaRPr lang="ko-KR" altLang="en-US" b="1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5C4BD38-E130-6F3F-E110-C2F9DE8F7F8E}"/>
                  </a:ext>
                </a:extLst>
              </p:cNvPr>
              <p:cNvSpPr txBox="1"/>
              <p:nvPr/>
            </p:nvSpPr>
            <p:spPr>
              <a:xfrm>
                <a:off x="6528557" y="6904142"/>
                <a:ext cx="264927" cy="181093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 fontAlgn="base" latinLnBrk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ko-KR" b="1" spc="-80" dirty="0">
                    <a:ln w="1270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2.</a:t>
                </a:r>
                <a:endParaRPr kumimoji="1" lang="ko-KR" altLang="en-US" b="1" spc="-80" dirty="0">
                  <a:ln w="127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133F8B9-3AE4-9D4C-4343-F888B32AD9BB}"/>
              </a:ext>
            </a:extLst>
          </p:cNvPr>
          <p:cNvSpPr txBox="1"/>
          <p:nvPr/>
        </p:nvSpPr>
        <p:spPr>
          <a:xfrm>
            <a:off x="758012" y="1866630"/>
            <a:ext cx="9704714" cy="558467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+mn-ea"/>
              </a:rPr>
              <a:t>1)</a:t>
            </a:r>
            <a:r>
              <a:rPr lang="ko-KR" altLang="en-US" sz="1600" dirty="0">
                <a:latin typeface="+mn-ea"/>
              </a:rPr>
              <a:t> 연구 목적</a:t>
            </a:r>
            <a:endParaRPr lang="en-US" altLang="ko-KR" sz="160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600" kern="0" dirty="0">
                <a:latin typeface="+mn-ea"/>
              </a:rPr>
              <a:t>따라서</a:t>
            </a:r>
            <a:r>
              <a:rPr lang="en-US" altLang="ko-KR" sz="1600" kern="0" dirty="0">
                <a:latin typeface="+mn-ea"/>
              </a:rPr>
              <a:t>, </a:t>
            </a:r>
            <a:r>
              <a:rPr lang="ko-KR" altLang="en-US" sz="1600" kern="0" dirty="0">
                <a:latin typeface="+mn-ea"/>
              </a:rPr>
              <a:t>본 문제를 해결하기 위해</a:t>
            </a:r>
            <a:r>
              <a:rPr lang="en-US" altLang="ko-KR" sz="1600" kern="0" dirty="0">
                <a:latin typeface="+mn-ea"/>
              </a:rPr>
              <a:t>,</a:t>
            </a:r>
            <a:r>
              <a:rPr lang="ko-KR" altLang="en-US" sz="1600" kern="0" dirty="0">
                <a:latin typeface="+mn-ea"/>
              </a:rPr>
              <a:t> </a:t>
            </a:r>
            <a:r>
              <a:rPr lang="en-US" altLang="ko-KR" sz="1600" kern="0" dirty="0">
                <a:latin typeface="+mn-ea"/>
              </a:rPr>
              <a:t>YOLO </a:t>
            </a:r>
            <a:r>
              <a:rPr lang="ko-KR" altLang="en-US" sz="1600" kern="0" dirty="0">
                <a:latin typeface="+mn-ea"/>
              </a:rPr>
              <a:t>기반의 딥러닝 객체 검출 알고리즘을 </a:t>
            </a:r>
            <a:r>
              <a:rPr lang="en-US" altLang="ko-KR" sz="1600" kern="0" dirty="0">
                <a:latin typeface="+mn-ea"/>
              </a:rPr>
              <a:t>SMT </a:t>
            </a:r>
            <a:r>
              <a:rPr lang="ko-KR" altLang="en-US" sz="1600" kern="0" dirty="0">
                <a:latin typeface="+mn-ea"/>
              </a:rPr>
              <a:t>공정의 불량 검출에 적용하여</a:t>
            </a:r>
            <a:r>
              <a:rPr lang="en-US" altLang="ko-KR" sz="1600" kern="0" dirty="0">
                <a:latin typeface="+mn-ea"/>
              </a:rPr>
              <a:t>, </a:t>
            </a:r>
            <a:r>
              <a:rPr lang="ko-KR" altLang="en-US" sz="1600" kern="0" dirty="0">
                <a:latin typeface="+mn-ea"/>
              </a:rPr>
              <a:t>기존 </a:t>
            </a:r>
            <a:r>
              <a:rPr lang="en-US" altLang="ko-KR" sz="1600" kern="0" dirty="0">
                <a:latin typeface="+mn-ea"/>
              </a:rPr>
              <a:t>AOI </a:t>
            </a:r>
            <a:r>
              <a:rPr lang="ko-KR" altLang="en-US" sz="1600" kern="0" dirty="0">
                <a:latin typeface="+mn-ea"/>
              </a:rPr>
              <a:t>시스템이 갖는 한계를 보완하고자 함</a:t>
            </a:r>
            <a:endParaRPr lang="en-US" altLang="ko-KR" sz="1600" kern="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sz="1600" kern="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sz="1600" kern="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sz="1600" kern="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sz="1600" kern="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sz="1600" kern="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sz="1600" kern="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sz="1600" kern="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sz="1600" kern="0" dirty="0">
              <a:latin typeface="+mn-ea"/>
            </a:endParaRPr>
          </a:p>
          <a:p>
            <a:pPr lvl="1">
              <a:lnSpc>
                <a:spcPct val="150000"/>
              </a:lnSpc>
            </a:pPr>
            <a:endParaRPr lang="en-US" altLang="ko-KR" sz="1600" kern="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600" kern="0" dirty="0">
                <a:latin typeface="맑은 고딕" panose="020B0503020000020004" pitchFamily="50" charset="-127"/>
              </a:rPr>
              <a:t>본 연구는 실제 </a:t>
            </a:r>
            <a:r>
              <a:rPr lang="en-US" altLang="ko-KR" sz="1600" kern="0" dirty="0">
                <a:latin typeface="맑은 고딕" panose="020B0503020000020004" pitchFamily="50" charset="-127"/>
              </a:rPr>
              <a:t>SMT </a:t>
            </a:r>
            <a:r>
              <a:rPr lang="ko-KR" altLang="en-US" sz="1600" kern="0" dirty="0">
                <a:latin typeface="맑은 고딕" panose="020B0503020000020004" pitchFamily="50" charset="-127"/>
              </a:rPr>
              <a:t>제조 현장에 모델을 적용하지는 않지만</a:t>
            </a:r>
            <a:r>
              <a:rPr lang="en-US" altLang="ko-KR" sz="1600" kern="0" dirty="0">
                <a:latin typeface="맑은 고딕" panose="020B0503020000020004" pitchFamily="50" charset="-127"/>
              </a:rPr>
              <a:t>, </a:t>
            </a:r>
            <a:r>
              <a:rPr lang="ko-KR" altLang="en-US" sz="1600" kern="0" dirty="0">
                <a:latin typeface="맑은 고딕" panose="020B0503020000020004" pitchFamily="50" charset="-127"/>
              </a:rPr>
              <a:t>실제 공정 데이터를 기반으로 대표 불량 유형을 정의하여 자체 데이터셋을 구축해 실험을 진행함으로써</a:t>
            </a:r>
            <a:r>
              <a:rPr lang="en-US" altLang="ko-KR" sz="1600" kern="0" dirty="0">
                <a:latin typeface="맑은 고딕" panose="020B0503020000020004" pitchFamily="50" charset="-127"/>
              </a:rPr>
              <a:t>,</a:t>
            </a:r>
            <a:r>
              <a:rPr lang="ko-KR" altLang="en-US" sz="1600" kern="0" dirty="0">
                <a:latin typeface="맑은 고딕" panose="020B0503020000020004" pitchFamily="50" charset="-127"/>
              </a:rPr>
              <a:t> 현장 적용 가능성을 고려한 실증적 분석을 수행하였다는 점에서 의의가 있음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0B945F-0B21-6378-70AB-08B020C11903}"/>
              </a:ext>
            </a:extLst>
          </p:cNvPr>
          <p:cNvSpPr txBox="1"/>
          <p:nvPr/>
        </p:nvSpPr>
        <p:spPr>
          <a:xfrm>
            <a:off x="1304364" y="599583"/>
            <a:ext cx="78396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Ⅰ.</a:t>
            </a:r>
            <a:r>
              <a:rPr lang="ko-KR" altLang="en-US" sz="28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 서론</a:t>
            </a:r>
            <a:endParaRPr lang="ko-KR" altLang="en-US" sz="2800" i="1" dirty="0">
              <a:solidFill>
                <a:srgbClr val="FF0000"/>
              </a:solidFill>
              <a:latin typeface="맑은 고딕" panose="020B0503020000020004" pitchFamily="50" charset="-127"/>
            </a:endParaRPr>
          </a:p>
        </p:txBody>
      </p:sp>
      <p:pic>
        <p:nvPicPr>
          <p:cNvPr id="2" name="Picture 0">
            <a:extLst>
              <a:ext uri="{FF2B5EF4-FFF2-40B4-BE49-F238E27FC236}">
                <a16:creationId xmlns:a16="http://schemas.microsoft.com/office/drawing/2014/main" id="{C7D65342-57B4-01C0-5B1B-1C2F9CDAE4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1060" y="3092943"/>
            <a:ext cx="3901526" cy="2712893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80F31304-31FE-942A-3DE9-8B11BF60D493}"/>
              </a:ext>
            </a:extLst>
          </p:cNvPr>
          <p:cNvSpPr/>
          <p:nvPr/>
        </p:nvSpPr>
        <p:spPr>
          <a:xfrm>
            <a:off x="1831060" y="3070367"/>
            <a:ext cx="1873432" cy="2735470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536FA39-C2A5-2FCA-56D7-77556901F643}"/>
              </a:ext>
            </a:extLst>
          </p:cNvPr>
          <p:cNvSpPr txBox="1"/>
          <p:nvPr/>
        </p:nvSpPr>
        <p:spPr>
          <a:xfrm>
            <a:off x="2061079" y="5869142"/>
            <a:ext cx="14133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accent1"/>
                </a:solidFill>
              </a:rPr>
              <a:t>데이터셋 구축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231E47E-7F8D-654F-A367-A24531D93042}"/>
              </a:ext>
            </a:extLst>
          </p:cNvPr>
          <p:cNvSpPr/>
          <p:nvPr/>
        </p:nvSpPr>
        <p:spPr>
          <a:xfrm>
            <a:off x="3988397" y="3956755"/>
            <a:ext cx="1873432" cy="1410345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BB35D67-3E10-A7B6-0E6E-F7B237545A8F}"/>
              </a:ext>
            </a:extLst>
          </p:cNvPr>
          <p:cNvSpPr txBox="1"/>
          <p:nvPr/>
        </p:nvSpPr>
        <p:spPr>
          <a:xfrm>
            <a:off x="3838085" y="5367100"/>
            <a:ext cx="27721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accent1"/>
                </a:solidFill>
              </a:rPr>
              <a:t>- </a:t>
            </a:r>
            <a:r>
              <a:rPr lang="ko-KR" altLang="en-US" sz="1400" b="1" dirty="0">
                <a:solidFill>
                  <a:schemeClr val="accent1"/>
                </a:solidFill>
              </a:rPr>
              <a:t>딥러닝 모델 학습 </a:t>
            </a:r>
            <a:r>
              <a:rPr lang="en-US" altLang="ko-KR" sz="1400" b="1" dirty="0">
                <a:solidFill>
                  <a:schemeClr val="accent1"/>
                </a:solidFill>
              </a:rPr>
              <a:t>(Train Data)</a:t>
            </a:r>
          </a:p>
          <a:p>
            <a:r>
              <a:rPr lang="en-US" altLang="ko-KR" sz="1400" b="1" dirty="0">
                <a:solidFill>
                  <a:schemeClr val="accent1"/>
                </a:solidFill>
              </a:rPr>
              <a:t>- </a:t>
            </a:r>
            <a:r>
              <a:rPr lang="ko-KR" altLang="en-US" sz="1400" b="1" dirty="0">
                <a:solidFill>
                  <a:schemeClr val="accent1"/>
                </a:solidFill>
              </a:rPr>
              <a:t>불량 검출 </a:t>
            </a:r>
            <a:r>
              <a:rPr lang="en-US" altLang="ko-KR" sz="1400" b="1" dirty="0">
                <a:solidFill>
                  <a:schemeClr val="accent1"/>
                </a:solidFill>
              </a:rPr>
              <a:t>(Test Data)</a:t>
            </a:r>
            <a:endParaRPr lang="ko-KR" altLang="en-US" sz="1400" b="1" dirty="0">
              <a:solidFill>
                <a:schemeClr val="accent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F6309CC-0ABE-1C79-7B61-C9EBC311708F}"/>
              </a:ext>
            </a:extLst>
          </p:cNvPr>
          <p:cNvSpPr txBox="1"/>
          <p:nvPr/>
        </p:nvSpPr>
        <p:spPr>
          <a:xfrm>
            <a:off x="5732586" y="3672532"/>
            <a:ext cx="4349079" cy="13346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400" dirty="0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* YOLO(You Only Look Once)</a:t>
            </a:r>
            <a:r>
              <a:rPr lang="ko-KR" altLang="en-US" sz="1400" dirty="0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는 이미지 내 객체를 실시간으로 빠르게 검출할 수 있는 딥러닝  알고리즘으로</a:t>
            </a:r>
            <a:r>
              <a:rPr lang="en-US" altLang="ko-KR" sz="1400" dirty="0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sz="1400" dirty="0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최근 산업용 비전 검사 시스템에서 높은 정확도와 속도를 바탕으로 각광 받고 있음</a:t>
            </a:r>
            <a:endParaRPr lang="en-US" altLang="ko-KR" sz="1400" dirty="0">
              <a:solidFill>
                <a:schemeClr val="accent1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556039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3E5CB0-5297-F65D-3FA3-085FDC1AA0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>
            <a:extLst>
              <a:ext uri="{FF2B5EF4-FFF2-40B4-BE49-F238E27FC236}">
                <a16:creationId xmlns:a16="http://schemas.microsoft.com/office/drawing/2014/main" id="{CCC4CCDF-5A1E-0528-EBFA-E44408A9420B}"/>
              </a:ext>
            </a:extLst>
          </p:cNvPr>
          <p:cNvSpPr txBox="1"/>
          <p:nvPr/>
        </p:nvSpPr>
        <p:spPr>
          <a:xfrm>
            <a:off x="10134769" y="7077075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E2886697-6AD6-4FDA-9E51-14A767932366}" type="slidenum">
              <a:rPr lang="ko-KR" altLang="en-US" sz="1200" smtClean="0"/>
              <a:t>8</a:t>
            </a:fld>
            <a:endParaRPr lang="ko-KR" altLang="en-US" sz="120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40F64638-0B65-1FF8-8CF9-516D7540C0D3}"/>
              </a:ext>
            </a:extLst>
          </p:cNvPr>
          <p:cNvGrpSpPr/>
          <p:nvPr/>
        </p:nvGrpSpPr>
        <p:grpSpPr>
          <a:xfrm>
            <a:off x="436400" y="1463587"/>
            <a:ext cx="5009989" cy="381458"/>
            <a:chOff x="430306" y="1408458"/>
            <a:chExt cx="5009989" cy="381458"/>
          </a:xfrm>
        </p:grpSpPr>
        <p:sp>
          <p:nvSpPr>
            <p:cNvPr id="8" name="TextBox 36">
              <a:extLst>
                <a:ext uri="{FF2B5EF4-FFF2-40B4-BE49-F238E27FC236}">
                  <a16:creationId xmlns:a16="http://schemas.microsoft.com/office/drawing/2014/main" id="{038E4223-8C0A-73ED-374F-1CB4C7C8DEB2}"/>
                </a:ext>
              </a:extLst>
            </p:cNvPr>
            <p:cNvSpPr txBox="1"/>
            <p:nvPr/>
          </p:nvSpPr>
          <p:spPr>
            <a:xfrm>
              <a:off x="1304364" y="1443791"/>
              <a:ext cx="4135931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1pPr>
              <a:lvl2pPr marL="494297" indent="3457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2pPr>
              <a:lvl3pPr marL="990323" indent="5185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3pPr>
              <a:lvl4pPr marL="1486348" indent="6913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4pPr>
              <a:lvl5pPr marL="1980645" indent="1037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5pPr>
              <a:lvl6pPr marL="2488768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6pPr>
              <a:lvl7pPr marL="2986522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7pPr>
              <a:lvl8pPr marL="3484275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8pPr>
              <a:lvl9pPr marL="3982029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연구 목적 및 범위</a:t>
              </a:r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28055FBD-192F-208D-4D12-FC8C639B083C}"/>
                </a:ext>
              </a:extLst>
            </p:cNvPr>
            <p:cNvGrpSpPr/>
            <p:nvPr/>
          </p:nvGrpSpPr>
          <p:grpSpPr>
            <a:xfrm>
              <a:off x="430306" y="1408458"/>
              <a:ext cx="729983" cy="381458"/>
              <a:chOff x="6228680" y="6884181"/>
              <a:chExt cx="667988" cy="249385"/>
            </a:xfrm>
          </p:grpSpPr>
          <p:sp>
            <p:nvSpPr>
              <p:cNvPr id="10" name="사각형: 둥근 위쪽 모서리 24">
                <a:extLst>
                  <a:ext uri="{FF2B5EF4-FFF2-40B4-BE49-F238E27FC236}">
                    <a16:creationId xmlns:a16="http://schemas.microsoft.com/office/drawing/2014/main" id="{E62A60FA-D79F-1BC3-1DDC-A271032FB6BD}"/>
                  </a:ext>
                </a:extLst>
              </p:cNvPr>
              <p:cNvSpPr/>
              <p:nvPr/>
            </p:nvSpPr>
            <p:spPr>
              <a:xfrm rot="5400000">
                <a:off x="6437981" y="6674880"/>
                <a:ext cx="249385" cy="66798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22000">
                    <a:schemeClr val="tx1">
                      <a:alpha val="50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5400000" scaled="1"/>
              </a:gradFill>
              <a:ln w="12700">
                <a:gradFill>
                  <a:gsLst>
                    <a:gs pos="9000">
                      <a:schemeClr val="bg1"/>
                    </a:gs>
                    <a:gs pos="92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latinLnBrk="1"/>
                <a:endParaRPr lang="ko-KR" altLang="en-US" b="1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87C1120-EA14-E532-7875-1A88D6C44E39}"/>
                  </a:ext>
                </a:extLst>
              </p:cNvPr>
              <p:cNvSpPr txBox="1"/>
              <p:nvPr/>
            </p:nvSpPr>
            <p:spPr>
              <a:xfrm>
                <a:off x="6528557" y="6904142"/>
                <a:ext cx="264927" cy="181093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 fontAlgn="base" latinLnBrk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ko-KR" b="1" spc="-80" dirty="0">
                    <a:ln w="1270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2.</a:t>
                </a:r>
                <a:endParaRPr kumimoji="1" lang="ko-KR" altLang="en-US" b="1" spc="-80" dirty="0">
                  <a:ln w="127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4A0CB1E4-D41C-BB3D-2573-496A6A3276E2}"/>
              </a:ext>
            </a:extLst>
          </p:cNvPr>
          <p:cNvSpPr txBox="1"/>
          <p:nvPr/>
        </p:nvSpPr>
        <p:spPr>
          <a:xfrm>
            <a:off x="758012" y="1866630"/>
            <a:ext cx="9704714" cy="50306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+mn-ea"/>
              </a:rPr>
              <a:t>2)</a:t>
            </a:r>
            <a:r>
              <a:rPr lang="ko-KR" altLang="en-US" sz="1600" dirty="0">
                <a:latin typeface="+mn-ea"/>
              </a:rPr>
              <a:t> 연구 범위 </a:t>
            </a:r>
            <a:endParaRPr lang="en-US" altLang="ko-KR" sz="1600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5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   </a:t>
            </a:r>
            <a:r>
              <a:rPr lang="ko-KR" altLang="ko-KR" sz="1600" dirty="0">
                <a:latin typeface="+mn-ea"/>
                <a:ea typeface="맑은 고딕" panose="020B0503020000020004" pitchFamily="50" charset="-127"/>
              </a:rPr>
              <a:t>①</a:t>
            </a:r>
            <a:r>
              <a:rPr lang="en-US" altLang="ko-KR" sz="1600" dirty="0">
                <a:latin typeface="+mn-ea"/>
                <a:ea typeface="맑은 고딕" panose="020B0503020000020004" pitchFamily="50" charset="-127"/>
              </a:rPr>
              <a:t> </a:t>
            </a:r>
            <a:r>
              <a:rPr lang="ko-KR" altLang="en-US" sz="1600" dirty="0">
                <a:latin typeface="+mn-ea"/>
                <a:ea typeface="맑은 고딕" panose="020B0503020000020004" pitchFamily="50" charset="-127"/>
              </a:rPr>
              <a:t>불량 검출을 위한 데이터셋 구축</a:t>
            </a:r>
            <a:endParaRPr lang="en-US" altLang="ko-KR" sz="1600" dirty="0">
              <a:latin typeface="+mn-ea"/>
              <a:ea typeface="맑은 고딕" panose="020B0503020000020004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600" kern="0" dirty="0">
                <a:latin typeface="+mn-ea"/>
              </a:rPr>
              <a:t>SMT </a:t>
            </a:r>
            <a:r>
              <a:rPr lang="ko-KR" altLang="en-US" sz="1600" kern="0" dirty="0">
                <a:latin typeface="+mn-ea"/>
              </a:rPr>
              <a:t>공정 불량 중</a:t>
            </a:r>
            <a:r>
              <a:rPr lang="en-US" altLang="ko-KR" sz="1600" kern="0" dirty="0">
                <a:latin typeface="+mn-ea"/>
              </a:rPr>
              <a:t> 7</a:t>
            </a:r>
            <a:r>
              <a:rPr lang="ko-KR" altLang="en-US" sz="1600" kern="0" dirty="0">
                <a:latin typeface="+mn-ea"/>
              </a:rPr>
              <a:t>가지를 선정하고</a:t>
            </a:r>
            <a:r>
              <a:rPr lang="en-US" altLang="ko-KR" sz="1600" kern="0" dirty="0">
                <a:latin typeface="+mn-ea"/>
              </a:rPr>
              <a:t>,</a:t>
            </a:r>
            <a:r>
              <a:rPr lang="ko-KR" altLang="en-US" sz="1600" kern="0" dirty="0">
                <a:latin typeface="+mn-ea"/>
              </a:rPr>
              <a:t> 직접</a:t>
            </a:r>
            <a:r>
              <a:rPr lang="en-US" altLang="ko-KR" sz="1600" kern="0" dirty="0">
                <a:latin typeface="+mn-ea"/>
              </a:rPr>
              <a:t> </a:t>
            </a:r>
            <a:r>
              <a:rPr lang="ko-KR" altLang="en-US" sz="1600" kern="0" dirty="0">
                <a:latin typeface="+mn-ea"/>
              </a:rPr>
              <a:t>불량 시료를 제작</a:t>
            </a:r>
            <a:endParaRPr lang="en-US" altLang="ko-KR" sz="1600" kern="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600" kern="0" dirty="0">
                <a:latin typeface="+mn-ea"/>
              </a:rPr>
              <a:t>전용 장비를 활용하여 이미지를 수집하고</a:t>
            </a:r>
            <a:r>
              <a:rPr lang="en-US" altLang="ko-KR" sz="1600" kern="0" dirty="0">
                <a:latin typeface="+mn-ea"/>
              </a:rPr>
              <a:t>,</a:t>
            </a:r>
            <a:r>
              <a:rPr lang="ko-KR" altLang="en-US" sz="1600" kern="0" dirty="0">
                <a:latin typeface="+mn-ea"/>
              </a:rPr>
              <a:t> </a:t>
            </a:r>
            <a:r>
              <a:rPr lang="en-US" altLang="ko-KR" sz="1600" kern="0" dirty="0">
                <a:latin typeface="+mn-ea"/>
              </a:rPr>
              <a:t>7</a:t>
            </a:r>
            <a:r>
              <a:rPr lang="ko-KR" altLang="en-US" sz="1600" kern="0" dirty="0">
                <a:latin typeface="+mn-ea"/>
              </a:rPr>
              <a:t>가지 클래스로 </a:t>
            </a:r>
            <a:r>
              <a:rPr lang="en-US" altLang="ko-KR" sz="1600" kern="0" dirty="0">
                <a:latin typeface="+mn-ea"/>
              </a:rPr>
              <a:t>Data Annotation </a:t>
            </a:r>
            <a:r>
              <a:rPr lang="ko-KR" altLang="en-US" sz="1600" kern="0" dirty="0">
                <a:latin typeface="+mn-ea"/>
              </a:rPr>
              <a:t>및 </a:t>
            </a:r>
            <a:r>
              <a:rPr lang="en-US" altLang="ko-KR" sz="1600" kern="0" dirty="0">
                <a:latin typeface="+mn-ea"/>
              </a:rPr>
              <a:t>Labeling</a:t>
            </a:r>
            <a:r>
              <a:rPr lang="ko-KR" altLang="en-US" sz="1600" kern="0" dirty="0">
                <a:latin typeface="+mn-ea"/>
              </a:rPr>
              <a:t>을 통해 데이터셋 구축</a:t>
            </a:r>
            <a:endParaRPr lang="en-US" altLang="ko-KR" sz="1600" kern="0" dirty="0">
              <a:latin typeface="+mn-ea"/>
            </a:endParaRPr>
          </a:p>
          <a:p>
            <a:pPr lvl="1">
              <a:lnSpc>
                <a:spcPct val="150000"/>
              </a:lnSpc>
            </a:pPr>
            <a:endParaRPr lang="en-US" altLang="ko-KR" sz="1600" kern="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+mn-ea"/>
              </a:rPr>
              <a:t>  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②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YOLOv11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및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RT-DETR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을 활용한 불량 검출 모델 구현</a:t>
            </a:r>
            <a:endParaRPr lang="en-US" altLang="ko-KR" sz="160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600" kern="0" dirty="0">
                <a:latin typeface="+mn-ea"/>
              </a:rPr>
              <a:t>기준모델인 </a:t>
            </a:r>
            <a:r>
              <a:rPr lang="en-US" altLang="ko-KR" sz="1600" kern="0" dirty="0">
                <a:latin typeface="+mn-ea"/>
              </a:rPr>
              <a:t>YOLOv11</a:t>
            </a:r>
            <a:r>
              <a:rPr lang="ko-KR" altLang="en-US" sz="1600" kern="0" dirty="0">
                <a:latin typeface="+mn-ea"/>
              </a:rPr>
              <a:t>과 비교 모델인 </a:t>
            </a:r>
            <a:r>
              <a:rPr lang="en-US" altLang="ko-KR" sz="1600" kern="0" dirty="0">
                <a:latin typeface="+mn-ea"/>
              </a:rPr>
              <a:t>RT-DETR</a:t>
            </a:r>
            <a:r>
              <a:rPr lang="ko-KR" altLang="en-US" sz="1600" kern="0" dirty="0">
                <a:latin typeface="+mn-ea"/>
              </a:rPr>
              <a:t>을 활용하여 불량 검출 모델을 구현</a:t>
            </a:r>
            <a:endParaRPr lang="en-US" altLang="ko-KR" sz="1600" kern="0" dirty="0">
              <a:latin typeface="+mn-ea"/>
            </a:endParaRPr>
          </a:p>
          <a:p>
            <a:pPr lvl="1">
              <a:lnSpc>
                <a:spcPct val="150000"/>
              </a:lnSpc>
            </a:pPr>
            <a:endParaRPr lang="en-US" altLang="ko-KR" sz="1600" kern="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+mn-ea"/>
              </a:rPr>
              <a:t>  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③ 모델 성능 평가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600" kern="0" dirty="0">
                <a:latin typeface="+mn-ea"/>
              </a:rPr>
              <a:t>Precision, Recall, </a:t>
            </a:r>
            <a:r>
              <a:rPr lang="en-US" altLang="ko-KR" sz="1600" kern="0" dirty="0" err="1">
                <a:latin typeface="+mn-ea"/>
              </a:rPr>
              <a:t>mAP</a:t>
            </a:r>
            <a:r>
              <a:rPr lang="en-US" altLang="ko-KR" sz="1600" kern="0" dirty="0">
                <a:latin typeface="+mn-ea"/>
              </a:rPr>
              <a:t> </a:t>
            </a:r>
            <a:r>
              <a:rPr lang="ko-KR" altLang="en-US" sz="1600" kern="0" dirty="0">
                <a:latin typeface="+mn-ea"/>
              </a:rPr>
              <a:t>등의 대표적인 객체 검출 성능 지표를 활용</a:t>
            </a:r>
            <a:endParaRPr lang="en-US" altLang="ko-KR" sz="1600" kern="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600" kern="0" dirty="0">
                <a:latin typeface="+mn-ea"/>
              </a:rPr>
              <a:t>또한</a:t>
            </a:r>
            <a:r>
              <a:rPr lang="en-US" altLang="ko-KR" sz="1600" kern="0" dirty="0">
                <a:latin typeface="+mn-ea"/>
              </a:rPr>
              <a:t>, </a:t>
            </a:r>
            <a:r>
              <a:rPr lang="ko-KR" altLang="en-US" sz="1600" kern="0" dirty="0">
                <a:latin typeface="+mn-ea"/>
              </a:rPr>
              <a:t>테스트 데이터에 대한 </a:t>
            </a:r>
            <a:r>
              <a:rPr lang="en-US" altLang="ko-KR" sz="1600" kern="0" dirty="0">
                <a:latin typeface="+mn-ea"/>
              </a:rPr>
              <a:t>Confusion Matrix (</a:t>
            </a:r>
            <a:r>
              <a:rPr lang="ko-KR" altLang="en-US" sz="1600" kern="0" dirty="0">
                <a:latin typeface="+mn-ea"/>
              </a:rPr>
              <a:t>혼동 행렬</a:t>
            </a:r>
            <a:r>
              <a:rPr lang="en-US" altLang="ko-KR" sz="1600" kern="0" dirty="0">
                <a:latin typeface="+mn-ea"/>
              </a:rPr>
              <a:t>)</a:t>
            </a:r>
            <a:r>
              <a:rPr lang="ko-KR" altLang="en-US" sz="1600" kern="0" dirty="0">
                <a:latin typeface="+mn-ea"/>
              </a:rPr>
              <a:t>을 활용</a:t>
            </a:r>
            <a:r>
              <a:rPr lang="en-US" altLang="ko-KR" sz="1600" kern="0" dirty="0">
                <a:latin typeface="+mn-ea"/>
              </a:rPr>
              <a:t>, </a:t>
            </a:r>
            <a:r>
              <a:rPr lang="ko-KR" altLang="en-US" sz="1600" kern="0" dirty="0">
                <a:latin typeface="+mn-ea"/>
              </a:rPr>
              <a:t>각 </a:t>
            </a:r>
            <a:r>
              <a:rPr lang="en-US" altLang="ko-KR" sz="1600" kern="0" dirty="0">
                <a:latin typeface="+mn-ea"/>
              </a:rPr>
              <a:t>7</a:t>
            </a:r>
            <a:r>
              <a:rPr lang="ko-KR" altLang="en-US" sz="1600" kern="0" dirty="0">
                <a:latin typeface="+mn-ea"/>
              </a:rPr>
              <a:t>가지 불량 클래스에 대한 실제 검출 개수를 모델별로 비교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522AE0-8599-57F1-21E6-30018EAC874F}"/>
              </a:ext>
            </a:extLst>
          </p:cNvPr>
          <p:cNvSpPr txBox="1"/>
          <p:nvPr/>
        </p:nvSpPr>
        <p:spPr>
          <a:xfrm>
            <a:off x="1304364" y="599583"/>
            <a:ext cx="78396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Ⅰ.</a:t>
            </a:r>
            <a:r>
              <a:rPr lang="ko-KR" altLang="en-US" sz="28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 서론</a:t>
            </a:r>
            <a:endParaRPr lang="ko-KR" altLang="en-US" sz="2800" i="1" dirty="0">
              <a:solidFill>
                <a:srgbClr val="FF0000"/>
              </a:solidFill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122102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14C4E7-F31C-6C0F-788D-629D550D02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그림 30">
            <a:extLst>
              <a:ext uri="{FF2B5EF4-FFF2-40B4-BE49-F238E27FC236}">
                <a16:creationId xmlns:a16="http://schemas.microsoft.com/office/drawing/2014/main" id="{7D4FDA64-C6D5-F480-5087-E0120DFBD1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70029"/>
            <a:ext cx="10691813" cy="498912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7B8C4DF-7A32-AA91-96F2-E920325E2B5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006"/>
          <a:stretch/>
        </p:blipFill>
        <p:spPr>
          <a:xfrm>
            <a:off x="0" y="519"/>
            <a:ext cx="10691813" cy="256951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058716E-F693-D98F-D22A-76429F2C25F1}"/>
              </a:ext>
            </a:extLst>
          </p:cNvPr>
          <p:cNvSpPr txBox="1"/>
          <p:nvPr/>
        </p:nvSpPr>
        <p:spPr>
          <a:xfrm>
            <a:off x="416434" y="1443599"/>
            <a:ext cx="4826962" cy="461665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pPr algn="l"/>
            <a:r>
              <a:rPr lang="en-US" altLang="ko-KR" sz="2400" b="1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2025</a:t>
            </a:r>
            <a:r>
              <a:rPr lang="ko-KR" altLang="en-US" sz="2400" b="1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석사 학위 논문 심사 발표</a:t>
            </a:r>
            <a:endParaRPr lang="en-US" altLang="ko-KR" sz="2400" b="1" kern="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양쪽 모서리가 둥근 사각형 71">
            <a:extLst>
              <a:ext uri="{FF2B5EF4-FFF2-40B4-BE49-F238E27FC236}">
                <a16:creationId xmlns:a16="http://schemas.microsoft.com/office/drawing/2014/main" id="{69FE9942-1A58-120E-3D98-9826CE78B431}"/>
              </a:ext>
            </a:extLst>
          </p:cNvPr>
          <p:cNvSpPr/>
          <p:nvPr/>
        </p:nvSpPr>
        <p:spPr>
          <a:xfrm rot="16200000" flipV="1">
            <a:off x="4836241" y="490558"/>
            <a:ext cx="1019332" cy="8885802"/>
          </a:xfrm>
          <a:prstGeom prst="round2SameRect">
            <a:avLst>
              <a:gd name="adj1" fmla="val 4179"/>
              <a:gd name="adj2" fmla="val 0"/>
            </a:avLst>
          </a:prstGeom>
          <a:gradFill>
            <a:gsLst>
              <a:gs pos="39000">
                <a:srgbClr val="0156B3"/>
              </a:gs>
              <a:gs pos="20000">
                <a:srgbClr val="193A7D"/>
              </a:gs>
              <a:gs pos="0">
                <a:srgbClr val="000F23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C88A8DB-4D49-1043-9E42-81D1788C89CF}"/>
              </a:ext>
            </a:extLst>
          </p:cNvPr>
          <p:cNvSpPr txBox="1"/>
          <p:nvPr/>
        </p:nvSpPr>
        <p:spPr>
          <a:xfrm>
            <a:off x="1275291" y="4356287"/>
            <a:ext cx="8141229" cy="82817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>
            <a:defPPr>
              <a:defRPr lang="ko-KR"/>
            </a:defPPr>
            <a:lvl1pPr algn="ctr">
              <a:defRPr sz="2200" spc="-60">
                <a:solidFill>
                  <a:srgbClr val="981B45"/>
                </a:solidFill>
                <a:latin typeface="Rix모던고딕 B" pitchFamily="18" charset="-127"/>
                <a:ea typeface="Rix모던고딕 B" pitchFamily="18" charset="-127"/>
              </a:defRPr>
            </a:lvl1pPr>
          </a:lstStyle>
          <a:p>
            <a:pPr>
              <a:lnSpc>
                <a:spcPct val="200000"/>
              </a:lnSpc>
            </a:pPr>
            <a:r>
              <a:rPr lang="en-US" altLang="ko-KR" sz="32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Ⅱ. </a:t>
            </a:r>
            <a:r>
              <a:rPr lang="en-US" altLang="ko-KR" sz="32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SMT </a:t>
            </a:r>
            <a:r>
              <a:rPr lang="ko-KR" altLang="en-US" sz="32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불량 검출을 위한 딥러닝 관련 연구</a:t>
            </a:r>
            <a:endParaRPr lang="ko-KR" altLang="en-US" sz="30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4F61BA-8470-1EAD-6A10-F299AD589B95}"/>
              </a:ext>
            </a:extLst>
          </p:cNvPr>
          <p:cNvSpPr txBox="1"/>
          <p:nvPr/>
        </p:nvSpPr>
        <p:spPr>
          <a:xfrm>
            <a:off x="409485" y="1851234"/>
            <a:ext cx="2365712" cy="707886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pPr algn="l"/>
            <a:r>
              <a:rPr lang="en-US" altLang="ko-KR" sz="4000" b="1" dirty="0">
                <a:ln>
                  <a:solidFill>
                    <a:srgbClr val="0F2548">
                      <a:alpha val="0"/>
                    </a:srgb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Contents</a:t>
            </a:r>
            <a:endParaRPr lang="ko-KR" altLang="en-US" sz="4000" b="1" dirty="0">
              <a:ln>
                <a:solidFill>
                  <a:srgbClr val="0F2548">
                    <a:alpha val="0"/>
                  </a:srgb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69722D02-915D-FE2A-CB31-B01CA65036E9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362" t="30504" r="1794"/>
          <a:stretch/>
        </p:blipFill>
        <p:spPr>
          <a:xfrm>
            <a:off x="7372459" y="39494"/>
            <a:ext cx="2972233" cy="2953809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BAA7B5D3-37B1-6A7D-3BDB-57D70D7C8E6E}"/>
              </a:ext>
            </a:extLst>
          </p:cNvPr>
          <p:cNvPicPr/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930" r="-1"/>
          <a:stretch/>
        </p:blipFill>
        <p:spPr>
          <a:xfrm rot="16200000" flipV="1">
            <a:off x="8226289" y="1725985"/>
            <a:ext cx="2922416" cy="2008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808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48E678091357F24E8F48B77CA27B8190" ma:contentTypeVersion="13" ma:contentTypeDescription="새 문서를 만듭니다." ma:contentTypeScope="" ma:versionID="8f56fd7f689ce8c4e9cc7557b2243415">
  <xsd:schema xmlns:xsd="http://www.w3.org/2001/XMLSchema" xmlns:xs="http://www.w3.org/2001/XMLSchema" xmlns:p="http://schemas.microsoft.com/office/2006/metadata/properties" xmlns:ns2="df922d41-91bf-45f8-8b2c-e1591bc010d5" xmlns:ns3="ad4f9fb4-0e06-43e2-8892-d19b32436ccd" targetNamespace="http://schemas.microsoft.com/office/2006/metadata/properties" ma:root="true" ma:fieldsID="8e09176fa42ed14ec2a885492b4aa618" ns2:_="" ns3:_="">
    <xsd:import namespace="df922d41-91bf-45f8-8b2c-e1591bc010d5"/>
    <xsd:import namespace="ad4f9fb4-0e06-43e2-8892-d19b32436cc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LengthInSecond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f922d41-91bf-45f8-8b2c-e1591bc010d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7" nillable="true" ma:displayName="Length (seconds)" ma:internalName="MediaLengthInSeconds" ma:readOnly="true">
      <xsd:simpleType>
        <xsd:restriction base="dms:Unknown"/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d4f9fb4-0e06-43e2-8892-d19b32436ccd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공유 대상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세부 정보 공유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D231E1B-5A7F-4612-ACBB-3B64E708B48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f922d41-91bf-45f8-8b2c-e1591bc010d5"/>
    <ds:schemaRef ds:uri="ad4f9fb4-0e06-43e2-8892-d19b32436cc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F7F1398-980A-4A53-9022-8C90FB6A33AD}">
  <ds:schemaRefs>
    <ds:schemaRef ds:uri="http://purl.org/dc/elements/1.1/"/>
    <ds:schemaRef ds:uri="df922d41-91bf-45f8-8b2c-e1591bc010d5"/>
    <ds:schemaRef ds:uri="http://schemas.microsoft.com/office/2006/documentManagement/types"/>
    <ds:schemaRef ds:uri="http://schemas.openxmlformats.org/package/2006/metadata/core-properties"/>
    <ds:schemaRef ds:uri="ad4f9fb4-0e06-43e2-8892-d19b32436ccd"/>
    <ds:schemaRef ds:uri="http://www.w3.org/XML/1998/namespace"/>
    <ds:schemaRef ds:uri="http://purl.org/dc/terms/"/>
    <ds:schemaRef ds:uri="http://purl.org/dc/dcmitype/"/>
    <ds:schemaRef ds:uri="http://schemas.microsoft.com/office/infopath/2007/PartnerControls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0E265FB1-6595-466A-9A0F-D3A2C10053A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6112</TotalTime>
  <Words>3820</Words>
  <Application>Microsoft Office PowerPoint</Application>
  <PresentationFormat>사용자 지정</PresentationFormat>
  <Paragraphs>504</Paragraphs>
  <Slides>37</Slides>
  <Notes>36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37</vt:i4>
      </vt:variant>
    </vt:vector>
  </HeadingPairs>
  <TitlesOfParts>
    <vt:vector size="44" baseType="lpstr">
      <vt:lpstr>HY중고딕</vt:lpstr>
      <vt:lpstr>굴림</vt:lpstr>
      <vt:lpstr>맑은 고딕</vt:lpstr>
      <vt:lpstr>한양신명조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김현용</dc:creator>
  <cp:lastModifiedBy>v vbnvvvvv bv ll</cp:lastModifiedBy>
  <cp:revision>347</cp:revision>
  <cp:lastPrinted>2024-05-22T02:14:19Z</cp:lastPrinted>
  <dcterms:created xsi:type="dcterms:W3CDTF">2021-11-09T05:01:52Z</dcterms:created>
  <dcterms:modified xsi:type="dcterms:W3CDTF">2025-07-07T07:05:43Z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0x01010048E678091357F24E8F48B77CA27B8190</vt:lpwstr>
  </property>
</Properties>
</file>